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7" r:id="rId3"/>
    <p:sldId id="272" r:id="rId4"/>
    <p:sldId id="291" r:id="rId5"/>
    <p:sldId id="352" r:id="rId6"/>
    <p:sldId id="278" r:id="rId7"/>
    <p:sldId id="279" r:id="rId8"/>
    <p:sldId id="290" r:id="rId9"/>
    <p:sldId id="292" r:id="rId10"/>
    <p:sldId id="293" r:id="rId11"/>
    <p:sldId id="280" r:id="rId12"/>
    <p:sldId id="286" r:id="rId13"/>
    <p:sldId id="305" r:id="rId14"/>
    <p:sldId id="353" r:id="rId15"/>
    <p:sldId id="354" r:id="rId16"/>
    <p:sldId id="297" r:id="rId17"/>
    <p:sldId id="298" r:id="rId18"/>
    <p:sldId id="299" r:id="rId19"/>
    <p:sldId id="300" r:id="rId20"/>
    <p:sldId id="306" r:id="rId21"/>
    <p:sldId id="307" r:id="rId22"/>
    <p:sldId id="308" r:id="rId23"/>
    <p:sldId id="309" r:id="rId24"/>
    <p:sldId id="310" r:id="rId25"/>
    <p:sldId id="311" r:id="rId26"/>
    <p:sldId id="335" r:id="rId27"/>
    <p:sldId id="312" r:id="rId28"/>
    <p:sldId id="313" r:id="rId29"/>
    <p:sldId id="314" r:id="rId30"/>
    <p:sldId id="315" r:id="rId31"/>
    <p:sldId id="317" r:id="rId32"/>
    <p:sldId id="318" r:id="rId33"/>
    <p:sldId id="319" r:id="rId34"/>
    <p:sldId id="320" r:id="rId35"/>
    <p:sldId id="322" r:id="rId36"/>
    <p:sldId id="355" r:id="rId37"/>
    <p:sldId id="356" r:id="rId38"/>
    <p:sldId id="357" r:id="rId39"/>
    <p:sldId id="358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6" r:id="rId53"/>
    <p:sldId id="337" r:id="rId54"/>
    <p:sldId id="338" r:id="rId55"/>
    <p:sldId id="339" r:id="rId56"/>
    <p:sldId id="340" r:id="rId57"/>
    <p:sldId id="341" r:id="rId58"/>
    <p:sldId id="316" r:id="rId59"/>
    <p:sldId id="359" r:id="rId60"/>
    <p:sldId id="360" r:id="rId61"/>
    <p:sldId id="361" r:id="rId62"/>
    <p:sldId id="362" r:id="rId63"/>
    <p:sldId id="363" r:id="rId64"/>
    <p:sldId id="364" r:id="rId65"/>
    <p:sldId id="365" r:id="rId66"/>
    <p:sldId id="369" r:id="rId67"/>
    <p:sldId id="282" r:id="rId68"/>
    <p:sldId id="283" r:id="rId69"/>
    <p:sldId id="284" r:id="rId70"/>
    <p:sldId id="285" r:id="rId71"/>
    <p:sldId id="287" r:id="rId72"/>
    <p:sldId id="301" r:id="rId73"/>
    <p:sldId id="302" r:id="rId74"/>
    <p:sldId id="303" r:id="rId75"/>
    <p:sldId id="342" r:id="rId76"/>
    <p:sldId id="343" r:id="rId77"/>
    <p:sldId id="344" r:id="rId78"/>
    <p:sldId id="348" r:id="rId79"/>
    <p:sldId id="346" r:id="rId80"/>
    <p:sldId id="349" r:id="rId81"/>
    <p:sldId id="345" r:id="rId82"/>
    <p:sldId id="288" r:id="rId83"/>
    <p:sldId id="350" r:id="rId84"/>
    <p:sldId id="351" r:id="rId85"/>
    <p:sldId id="347" r:id="rId86"/>
    <p:sldId id="289" r:id="rId87"/>
    <p:sldId id="366" r:id="rId88"/>
    <p:sldId id="367" r:id="rId89"/>
    <p:sldId id="368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50" autoAdjust="0"/>
    <p:restoredTop sz="94660"/>
  </p:normalViewPr>
  <p:slideViewPr>
    <p:cSldViewPr snapToGrid="0">
      <p:cViewPr>
        <p:scale>
          <a:sx n="70" d="100"/>
          <a:sy n="70" d="100"/>
        </p:scale>
        <p:origin x="162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33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23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30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9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80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6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7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6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0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5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25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1696701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+mj-ea"/>
              </a:rPr>
              <a:t>linux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프로그래밍 </a:t>
            </a:r>
            <a:r>
              <a:rPr lang="en-US" altLang="ko-KR" dirty="0">
                <a:latin typeface="+mj-ea"/>
              </a:rPr>
              <a:t>9</a:t>
            </a:r>
            <a:r>
              <a:rPr lang="ko-KR" altLang="en-US" dirty="0" smtClean="0">
                <a:latin typeface="+mj-ea"/>
              </a:rPr>
              <a:t>강</a:t>
            </a:r>
            <a:endParaRPr lang="ko-KR" altLang="en-US" dirty="0"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09530" y="4265874"/>
            <a:ext cx="9367410" cy="1388165"/>
          </a:xfrm>
        </p:spPr>
        <p:txBody>
          <a:bodyPr>
            <a:no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데이터융합</a:t>
            </a:r>
            <a:r>
              <a:rPr lang="en-US" altLang="ko-KR" sz="2800" dirty="0">
                <a:latin typeface="+mj-ea"/>
                <a:ea typeface="+mj-ea"/>
              </a:rPr>
              <a:t>SW</a:t>
            </a:r>
            <a:r>
              <a:rPr lang="ko-KR" altLang="en-US" sz="2800" dirty="0">
                <a:latin typeface="+mj-ea"/>
                <a:ea typeface="+mj-ea"/>
              </a:rPr>
              <a:t>과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r>
              <a:rPr lang="ko-KR" altLang="en-US" sz="2800" dirty="0">
                <a:latin typeface="+mj-ea"/>
                <a:ea typeface="+mj-ea"/>
              </a:rPr>
              <a:t>노을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775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40" y="549564"/>
            <a:ext cx="8611633" cy="577691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128591" y="940904"/>
            <a:ext cx="1179444" cy="193481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211595" y="417169"/>
            <a:ext cx="2703443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호스트 포트의 </a:t>
            </a:r>
            <a:r>
              <a:rPr lang="en-US" altLang="ko-KR" dirty="0" smtClean="0">
                <a:latin typeface="+mn-ea"/>
              </a:rPr>
              <a:t>22</a:t>
            </a:r>
            <a:r>
              <a:rPr lang="ko-KR" altLang="en-US" dirty="0" smtClean="0">
                <a:latin typeface="+mn-ea"/>
              </a:rPr>
              <a:t>를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  23</a:t>
            </a:r>
            <a:r>
              <a:rPr lang="ko-KR" altLang="en-US" dirty="0" smtClean="0">
                <a:latin typeface="+mn-ea"/>
              </a:rPr>
              <a:t>으로 변경해 주면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   </a:t>
            </a:r>
            <a:r>
              <a:rPr lang="ko-KR" altLang="en-US" dirty="0" smtClean="0">
                <a:latin typeface="+mn-ea"/>
              </a:rPr>
              <a:t>원본의 포트와는 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   </a:t>
            </a:r>
            <a:r>
              <a:rPr lang="ko-KR" altLang="en-US" dirty="0" smtClean="0">
                <a:latin typeface="+mn-ea"/>
              </a:rPr>
              <a:t>다르게 접속된다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원본과 </a:t>
            </a:r>
            <a:r>
              <a:rPr lang="ko-KR" altLang="en-US" dirty="0">
                <a:latin typeface="+mn-ea"/>
              </a:rPr>
              <a:t>복제</a:t>
            </a:r>
            <a:r>
              <a:rPr lang="en-US" altLang="ko-KR" dirty="0">
                <a:latin typeface="+mn-ea"/>
              </a:rPr>
              <a:t>1 </a:t>
            </a:r>
            <a:r>
              <a:rPr lang="ko-KR" altLang="en-US" dirty="0">
                <a:latin typeface="+mn-ea"/>
              </a:rPr>
              <a:t>모두 포트를 사용하게 될 경우 포트 번호를 다르게 설정해줘서 겹치지 않도록 사용하는걸 권장한다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+mn-ea"/>
              </a:rPr>
              <a:t>포트포워딩</a:t>
            </a:r>
            <a:r>
              <a:rPr lang="ko-KR" altLang="en-US" dirty="0" smtClean="0">
                <a:latin typeface="+mn-ea"/>
              </a:rPr>
              <a:t> 개념에 대해서 좀 더 알아두도록 하자</a:t>
            </a:r>
            <a:r>
              <a:rPr lang="en-US" altLang="ko-KR" dirty="0" smtClean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679096" y="5764696"/>
            <a:ext cx="1219200" cy="56178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6056243" y="2875722"/>
            <a:ext cx="755374" cy="276970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914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75" y="434034"/>
            <a:ext cx="8104305" cy="513188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5508412" y="755374"/>
            <a:ext cx="693605" cy="56243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406275" y="1786089"/>
            <a:ext cx="2946525" cy="46678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3263981" y="1152939"/>
            <a:ext cx="2160570" cy="65284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594441" y="536534"/>
            <a:ext cx="329974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복제한 </a:t>
            </a:r>
            <a:r>
              <a:rPr lang="ko-KR" altLang="en-US" sz="2000" dirty="0" err="1" smtClean="0"/>
              <a:t>가상머신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실행</a:t>
            </a:r>
            <a:r>
              <a:rPr lang="en-US" altLang="ko-KR" sz="2000" dirty="0" smtClean="0"/>
              <a:t>~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복제에서 </a:t>
            </a:r>
            <a:r>
              <a:rPr lang="ko-KR" altLang="en-US" sz="2000" dirty="0">
                <a:latin typeface="+mn-ea"/>
              </a:rPr>
              <a:t>새로 만든 파일은 원본에는 당연히 </a:t>
            </a:r>
            <a:r>
              <a:rPr lang="ko-KR" altLang="en-US" sz="2000" dirty="0" smtClean="0">
                <a:latin typeface="+mn-ea"/>
              </a:rPr>
              <a:t>만들어지지 않는다</a:t>
            </a:r>
            <a:r>
              <a:rPr lang="en-US" altLang="ko-KR" sz="2000" dirty="0" smtClean="0">
                <a:latin typeface="+mn-ea"/>
              </a:rPr>
              <a:t>.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70667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02" y="384442"/>
            <a:ext cx="11593543" cy="15337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02" y="2096867"/>
            <a:ext cx="9145276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38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09981" y="2807440"/>
            <a:ext cx="9875520" cy="13563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 smtClean="0">
                <a:latin typeface="+mn-ea"/>
                <a:ea typeface="+mn-ea"/>
              </a:rPr>
              <a:t>&lt;  Amazon EC2 </a:t>
            </a:r>
            <a:r>
              <a:rPr lang="ko-KR" altLang="en-US" b="1" dirty="0" smtClean="0">
                <a:latin typeface="+mn-ea"/>
                <a:ea typeface="+mn-ea"/>
              </a:rPr>
              <a:t>실습</a:t>
            </a:r>
            <a:r>
              <a:rPr lang="en-US" altLang="ko-KR" b="1" dirty="0" smtClean="0">
                <a:latin typeface="+mn-ea"/>
                <a:ea typeface="+mn-ea"/>
              </a:rPr>
              <a:t> &gt;</a:t>
            </a:r>
            <a:endParaRPr lang="ko-KR" altLang="en-US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9406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49" y="587001"/>
            <a:ext cx="9061542" cy="536155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27797" y="1473958"/>
            <a:ext cx="1924335" cy="682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277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59" y="472485"/>
            <a:ext cx="11199951" cy="412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5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58" y="318051"/>
            <a:ext cx="8669767" cy="6202017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160104" y="3008241"/>
            <a:ext cx="3326295" cy="129871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197009" y="609599"/>
            <a:ext cx="2729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Aws  </a:t>
            </a:r>
            <a:r>
              <a:rPr lang="ko-KR" altLang="en-US" sz="2000" dirty="0" smtClean="0">
                <a:latin typeface="+mn-ea"/>
              </a:rPr>
              <a:t>홈페이지 접속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EC2  </a:t>
            </a:r>
            <a:r>
              <a:rPr lang="ko-KR" altLang="en-US" sz="2000" dirty="0" err="1" smtClean="0">
                <a:latin typeface="+mn-ea"/>
              </a:rPr>
              <a:t>인스턴스</a:t>
            </a:r>
            <a:r>
              <a:rPr lang="ko-KR" altLang="en-US" sz="2000" dirty="0" smtClean="0">
                <a:latin typeface="+mn-ea"/>
              </a:rPr>
              <a:t> 만들기 실습 시작 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7201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6" y="318053"/>
            <a:ext cx="5242279" cy="617746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948070" y="2080591"/>
            <a:ext cx="675860" cy="87464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336885" y="5042451"/>
            <a:ext cx="5242279" cy="145306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494" y="318053"/>
            <a:ext cx="5894893" cy="6177459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129130" y="3644347"/>
            <a:ext cx="2590799" cy="35780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129130" y="5411172"/>
            <a:ext cx="2590799" cy="35780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0442183" y="6036365"/>
            <a:ext cx="1299243" cy="35118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345635" y="2955235"/>
            <a:ext cx="0" cy="193481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오른쪽 화살표 11"/>
          <p:cNvSpPr/>
          <p:nvPr/>
        </p:nvSpPr>
        <p:spPr>
          <a:xfrm>
            <a:off x="5433391" y="2676939"/>
            <a:ext cx="695739" cy="384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122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89" y="341813"/>
            <a:ext cx="6856034" cy="61616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960" y="341812"/>
            <a:ext cx="3246092" cy="616164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90331" y="3154016"/>
            <a:ext cx="2305878" cy="35780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90331" y="3995529"/>
            <a:ext cx="1833459" cy="39094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310191" y="5764694"/>
            <a:ext cx="1307095" cy="41081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7346365" y="3154016"/>
            <a:ext cx="989734" cy="490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168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00" y="481618"/>
            <a:ext cx="7385635" cy="25169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0" y="3724532"/>
            <a:ext cx="8220522" cy="271097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7832035" y="6175513"/>
            <a:ext cx="916729" cy="35781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아래쪽 화살표 4"/>
          <p:cNvSpPr/>
          <p:nvPr/>
        </p:nvSpPr>
        <p:spPr>
          <a:xfrm>
            <a:off x="3662139" y="3056427"/>
            <a:ext cx="477078" cy="6102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051235" y="3724532"/>
            <a:ext cx="27299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+mn-ea"/>
              </a:rPr>
              <a:t>인스턴스</a:t>
            </a:r>
            <a:r>
              <a:rPr lang="ko-KR" altLang="en-US" sz="2000" dirty="0" smtClean="0">
                <a:latin typeface="+mn-ea"/>
              </a:rPr>
              <a:t> 생성 후 </a:t>
            </a:r>
            <a:r>
              <a:rPr lang="ko-KR" altLang="en-US" sz="2000" dirty="0" err="1" smtClean="0">
                <a:latin typeface="+mn-ea"/>
              </a:rPr>
              <a:t>인스턴스</a:t>
            </a:r>
            <a:r>
              <a:rPr lang="ko-KR" altLang="en-US" sz="2000" dirty="0" smtClean="0">
                <a:latin typeface="+mn-ea"/>
              </a:rPr>
              <a:t> 보기 클릭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2461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8" y="516834"/>
            <a:ext cx="4764577" cy="58839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64695" y="1407611"/>
            <a:ext cx="586408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Application Layer (</a:t>
            </a:r>
            <a:r>
              <a:rPr lang="ko-KR" altLang="en-US" sz="2400" dirty="0">
                <a:latin typeface="+mn-ea"/>
              </a:rPr>
              <a:t>응용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Presentation Layer (</a:t>
            </a:r>
            <a:r>
              <a:rPr lang="ko-KR" altLang="en-US" sz="2400" dirty="0">
                <a:latin typeface="+mn-ea"/>
              </a:rPr>
              <a:t>표현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Session Layer (</a:t>
            </a:r>
            <a:r>
              <a:rPr lang="ko-KR" altLang="en-US" sz="2400" dirty="0">
                <a:latin typeface="+mn-ea"/>
              </a:rPr>
              <a:t>세션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Transport Layer (</a:t>
            </a:r>
            <a:r>
              <a:rPr lang="ko-KR" altLang="en-US" sz="2400" dirty="0">
                <a:latin typeface="+mn-ea"/>
              </a:rPr>
              <a:t>전송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Network Layer (</a:t>
            </a:r>
            <a:r>
              <a:rPr lang="ko-KR" altLang="en-US" sz="2400" dirty="0">
                <a:latin typeface="+mn-ea"/>
              </a:rPr>
              <a:t>네트워크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Data Link Layer (</a:t>
            </a:r>
            <a:r>
              <a:rPr lang="ko-KR" altLang="en-US" sz="2400" dirty="0">
                <a:latin typeface="+mn-ea"/>
              </a:rPr>
              <a:t>데이터 링크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Physical Layer (</a:t>
            </a:r>
            <a:r>
              <a:rPr lang="ko-KR" altLang="en-US" sz="2400" dirty="0">
                <a:latin typeface="+mn-ea"/>
              </a:rPr>
              <a:t>물리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endParaRPr lang="en-US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64695" y="516834"/>
            <a:ext cx="5506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*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반드시 외우고 숙지해 둘 것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*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109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6" y="458452"/>
            <a:ext cx="8584536" cy="8800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26" y="1968189"/>
            <a:ext cx="4146743" cy="44591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72710" y="1968189"/>
            <a:ext cx="665546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종료를 누르면 해당 컨테이너가 전부 날아가버리니 신중하게 눌러야 한다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인스턴트 상태 실행 중을 확인한 후 인스턴트 중지하는 법을 실습 해본다</a:t>
            </a:r>
            <a:r>
              <a:rPr lang="en-US" altLang="ko-KR" sz="2000" dirty="0" smtClean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650436" y="1066917"/>
            <a:ext cx="742121" cy="27155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795076" y="3924502"/>
            <a:ext cx="855360" cy="26318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983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58" y="442137"/>
            <a:ext cx="5734850" cy="22101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58" y="3071131"/>
            <a:ext cx="8671877" cy="1157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58" y="4810539"/>
            <a:ext cx="8671877" cy="141170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139578" y="2225963"/>
            <a:ext cx="855360" cy="42628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601788" y="3880124"/>
            <a:ext cx="684752" cy="34843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601789" y="5873808"/>
            <a:ext cx="684752" cy="34843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170503" y="3233793"/>
            <a:ext cx="267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인스턴스</a:t>
            </a:r>
            <a:r>
              <a:rPr lang="ko-KR" altLang="en-US" dirty="0" smtClean="0"/>
              <a:t> 중지 상태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70503" y="5044298"/>
            <a:ext cx="302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인스턴스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재시작</a:t>
            </a:r>
            <a:r>
              <a:rPr lang="ko-KR" altLang="en-US" dirty="0" smtClean="0"/>
              <a:t> 상태</a:t>
            </a:r>
            <a:endParaRPr lang="ko-KR" altLang="en-US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3405809" y="2652245"/>
            <a:ext cx="1733769" cy="122787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242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31" y="291548"/>
            <a:ext cx="1534657" cy="622852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59852" y="4190781"/>
            <a:ext cx="593088" cy="24869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525" y="874644"/>
            <a:ext cx="5419875" cy="56454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525" y="291548"/>
            <a:ext cx="3277057" cy="50489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680738" y="365090"/>
            <a:ext cx="1796844" cy="35780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027312" y="6205112"/>
            <a:ext cx="593088" cy="24869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1055496" y="874644"/>
            <a:ext cx="2527798" cy="331613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977807" y="803725"/>
            <a:ext cx="3963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/>
              <a:t>인스턴스</a:t>
            </a:r>
            <a:r>
              <a:rPr lang="ko-KR" altLang="en-US" sz="2000" dirty="0" smtClean="0"/>
              <a:t> 생성 후 탄력적 </a:t>
            </a:r>
            <a:r>
              <a:rPr lang="en-US" altLang="ko-KR" sz="2000" dirty="0" smtClean="0"/>
              <a:t>IP</a:t>
            </a:r>
            <a:r>
              <a:rPr lang="ko-KR" altLang="en-US" sz="2000" dirty="0" smtClean="0"/>
              <a:t>주소 할당 방법을 실습해본다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72712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60" y="435533"/>
            <a:ext cx="3486637" cy="19052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751" y="435533"/>
            <a:ext cx="6831026" cy="6019998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1315225" y="1619859"/>
            <a:ext cx="1825540" cy="30170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5252514" y="4131145"/>
            <a:ext cx="4442846" cy="33483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1141240" y="6133947"/>
            <a:ext cx="717537" cy="32158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4098168" y="636104"/>
            <a:ext cx="880612" cy="463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62560" y="2916608"/>
            <a:ext cx="3307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탄력적 </a:t>
            </a:r>
            <a:r>
              <a:rPr lang="en-US" altLang="ko-KR" sz="2000" dirty="0" smtClean="0"/>
              <a:t>IP</a:t>
            </a:r>
            <a:r>
              <a:rPr lang="ko-KR" altLang="en-US" sz="2000" dirty="0" smtClean="0"/>
              <a:t>주소 연결 방법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84004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48" y="483163"/>
            <a:ext cx="3534268" cy="18100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652" y="483163"/>
            <a:ext cx="6733026" cy="533454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1388164" y="1815547"/>
            <a:ext cx="1888435" cy="33130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283687" y="5373756"/>
            <a:ext cx="1364975" cy="35118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2560" y="2916609"/>
            <a:ext cx="3757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탄력적 </a:t>
            </a:r>
            <a:r>
              <a:rPr lang="en-US" altLang="ko-KR" sz="2000" dirty="0" smtClean="0"/>
              <a:t>IP</a:t>
            </a:r>
            <a:r>
              <a:rPr lang="ko-KR" altLang="en-US" sz="2000" dirty="0" smtClean="0"/>
              <a:t>주소 연결 해제 방법</a:t>
            </a:r>
            <a:endParaRPr lang="ko-KR" altLang="en-US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4186078" y="622851"/>
            <a:ext cx="749012" cy="3975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99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54" y="561258"/>
            <a:ext cx="4311129" cy="17268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54" y="3154786"/>
            <a:ext cx="10244329" cy="329902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1305339" y="1530708"/>
            <a:ext cx="2352262" cy="40088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9541565" y="5963477"/>
            <a:ext cx="1007166" cy="49032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83916" y="561258"/>
            <a:ext cx="3757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탄력적 </a:t>
            </a:r>
            <a:r>
              <a:rPr lang="en-US" altLang="ko-KR" sz="2000" dirty="0" smtClean="0"/>
              <a:t>IP</a:t>
            </a:r>
            <a:r>
              <a:rPr lang="ko-KR" altLang="en-US" sz="2000" dirty="0" smtClean="0"/>
              <a:t>주소 릴리스 방법</a:t>
            </a:r>
            <a:endParaRPr lang="ko-KR" altLang="en-US" sz="2000" dirty="0"/>
          </a:p>
        </p:txBody>
      </p:sp>
      <p:sp>
        <p:nvSpPr>
          <p:cNvPr id="7" name="아래쪽 화살표 6"/>
          <p:cNvSpPr/>
          <p:nvPr/>
        </p:nvSpPr>
        <p:spPr>
          <a:xfrm>
            <a:off x="2279374" y="2411896"/>
            <a:ext cx="463826" cy="6493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040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09981" y="2807440"/>
            <a:ext cx="9875520" cy="13563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 smtClean="0">
                <a:latin typeface="+mn-ea"/>
                <a:ea typeface="+mn-ea"/>
              </a:rPr>
              <a:t>&lt;  Aws putty </a:t>
            </a:r>
            <a:r>
              <a:rPr lang="ko-KR" altLang="en-US" b="1" dirty="0" smtClean="0">
                <a:latin typeface="+mn-ea"/>
                <a:ea typeface="+mn-ea"/>
              </a:rPr>
              <a:t>연결</a:t>
            </a:r>
            <a:r>
              <a:rPr lang="en-US" altLang="ko-KR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  <a:ea typeface="+mn-ea"/>
              </a:rPr>
              <a:t>실습</a:t>
            </a:r>
            <a:r>
              <a:rPr lang="en-US" altLang="ko-KR" b="1" dirty="0" smtClean="0">
                <a:latin typeface="+mn-ea"/>
                <a:ea typeface="+mn-ea"/>
              </a:rPr>
              <a:t> &gt;</a:t>
            </a:r>
            <a:endParaRPr lang="ko-KR" altLang="en-US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6209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47" y="570391"/>
            <a:ext cx="5081467" cy="49911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791" y="369523"/>
            <a:ext cx="5300131" cy="515720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219738" y="1654865"/>
            <a:ext cx="2352262" cy="40088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219738" y="2860424"/>
            <a:ext cx="2352262" cy="40088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86" y="5682440"/>
            <a:ext cx="1533739" cy="714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18890" y="5870400"/>
            <a:ext cx="404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Host IP </a:t>
            </a:r>
            <a:r>
              <a:rPr lang="ko-KR" altLang="en-US" dirty="0" err="1" smtClean="0">
                <a:latin typeface="+mn-ea"/>
              </a:rPr>
              <a:t>인스턴스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퍼블릭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IP</a:t>
            </a:r>
            <a:r>
              <a:rPr lang="ko-KR" altLang="en-US" dirty="0" smtClean="0">
                <a:latin typeface="+mn-ea"/>
              </a:rPr>
              <a:t>로 입력</a:t>
            </a:r>
            <a:endParaRPr lang="ko-KR" altLang="en-US" dirty="0">
              <a:latin typeface="+mn-ea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414791" y="2546958"/>
            <a:ext cx="1642531" cy="142869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243590" y="1060175"/>
            <a:ext cx="3325558" cy="79513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790" y="5561523"/>
            <a:ext cx="5300131" cy="31228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14789" y="6091937"/>
            <a:ext cx="548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Aws </a:t>
            </a:r>
            <a:r>
              <a:rPr lang="ko-KR" altLang="en-US" dirty="0" err="1" smtClean="0">
                <a:latin typeface="+mn-ea"/>
              </a:rPr>
              <a:t>인스턴스</a:t>
            </a:r>
            <a:r>
              <a:rPr lang="ko-KR" altLang="en-US" dirty="0" smtClean="0">
                <a:latin typeface="+mn-ea"/>
              </a:rPr>
              <a:t> 생성시 생성된 </a:t>
            </a:r>
            <a:r>
              <a:rPr lang="en-US" altLang="ko-KR" dirty="0" smtClean="0">
                <a:latin typeface="+mn-ea"/>
              </a:rPr>
              <a:t>KEY </a:t>
            </a:r>
            <a:r>
              <a:rPr lang="ko-KR" altLang="en-US" dirty="0" smtClean="0">
                <a:latin typeface="+mn-ea"/>
              </a:rPr>
              <a:t>경로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입력</a:t>
            </a:r>
            <a:endParaRPr lang="ko-KR" altLang="en-US" dirty="0">
              <a:latin typeface="+mn-ea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5583724" y="2624038"/>
            <a:ext cx="756112" cy="461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27194" y="5561522"/>
            <a:ext cx="1691696" cy="83539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86854" y="2055745"/>
            <a:ext cx="1632884" cy="350577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6414789" y="5526728"/>
            <a:ext cx="5300131" cy="40449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11136573" y="1912719"/>
            <a:ext cx="40943" cy="361401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053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92" y="509749"/>
            <a:ext cx="5350452" cy="52196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317" y="509749"/>
            <a:ext cx="5314567" cy="521966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209720" y="1543960"/>
            <a:ext cx="3322638" cy="35307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21379" y="3420330"/>
            <a:ext cx="1573072" cy="170826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5751444" y="2915478"/>
            <a:ext cx="635873" cy="504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1379" y="5949913"/>
            <a:ext cx="4041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Data username </a:t>
            </a:r>
            <a:r>
              <a:rPr lang="ko-KR" altLang="en-US" sz="2000" dirty="0" smtClean="0">
                <a:latin typeface="+mn-ea"/>
              </a:rPr>
              <a:t>설정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494885" y="5376334"/>
            <a:ext cx="1109425" cy="35307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106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67" y="384861"/>
            <a:ext cx="5289646" cy="33522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43" y="384861"/>
            <a:ext cx="5081467" cy="499113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4470870" y="3420220"/>
            <a:ext cx="869756" cy="31689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392557" y="4975112"/>
            <a:ext cx="980660" cy="40088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643367" y="4291079"/>
            <a:ext cx="356483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   &lt; </a:t>
            </a:r>
            <a:r>
              <a:rPr lang="ko-KR" altLang="en-US" sz="2000" dirty="0" smtClean="0">
                <a:latin typeface="+mn-ea"/>
              </a:rPr>
              <a:t>명령어 입력 </a:t>
            </a:r>
            <a:r>
              <a:rPr lang="en-US" altLang="ko-KR" sz="2000" dirty="0" smtClean="0">
                <a:latin typeface="+mn-ea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+mn-ea"/>
              </a:rPr>
              <a:t>sudo</a:t>
            </a:r>
            <a:r>
              <a:rPr lang="en-US" altLang="ko-KR" sz="2000" dirty="0" smtClean="0">
                <a:latin typeface="+mn-ea"/>
              </a:rPr>
              <a:t> apt Install apache2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n</a:t>
            </a:r>
            <a:r>
              <a:rPr lang="en-US" altLang="ko-KR" sz="2000" dirty="0" err="1" smtClean="0">
                <a:latin typeface="+mn-ea"/>
              </a:rPr>
              <a:t>etstat</a:t>
            </a:r>
            <a:r>
              <a:rPr lang="en-US" altLang="ko-KR" sz="2000" dirty="0" smtClean="0">
                <a:latin typeface="+mn-ea"/>
              </a:rPr>
              <a:t> –</a:t>
            </a:r>
            <a:r>
              <a:rPr lang="en-US" altLang="ko-KR" sz="2000" dirty="0" err="1" smtClean="0">
                <a:latin typeface="+mn-ea"/>
              </a:rPr>
              <a:t>antup</a:t>
            </a:r>
            <a:r>
              <a:rPr lang="en-US" altLang="ko-KR" sz="2000" dirty="0" smtClean="0">
                <a:latin typeface="+mn-ea"/>
              </a:rPr>
              <a:t> | grep 80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latin typeface="+mn-ea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5610076" y="2060987"/>
            <a:ext cx="865625" cy="450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8957" y="5641433"/>
            <a:ext cx="4041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설정 </a:t>
            </a:r>
            <a:r>
              <a:rPr lang="en-US" altLang="ko-KR" sz="2000" dirty="0" smtClean="0">
                <a:latin typeface="+mn-ea"/>
              </a:rPr>
              <a:t>Sava </a:t>
            </a:r>
            <a:r>
              <a:rPr lang="ko-KR" altLang="en-US" sz="2000" dirty="0" smtClean="0">
                <a:latin typeface="+mn-ea"/>
              </a:rPr>
              <a:t>후 </a:t>
            </a:r>
            <a:r>
              <a:rPr lang="en-US" altLang="ko-KR" sz="2000" dirty="0" smtClean="0">
                <a:latin typeface="+mn-ea"/>
              </a:rPr>
              <a:t>Open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1376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63884" y="411585"/>
            <a:ext cx="7592836" cy="979893"/>
          </a:xfrm>
        </p:spPr>
        <p:txBody>
          <a:bodyPr/>
          <a:lstStyle/>
          <a:p>
            <a:r>
              <a:rPr lang="en-US" altLang="ko-KR" dirty="0"/>
              <a:t>   C                R               U              D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861" y="1888435"/>
            <a:ext cx="25046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사용자</a:t>
            </a: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그룹</a:t>
            </a: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파일</a:t>
            </a: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/>
              <a:t>디렉토리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522754" y="1927860"/>
            <a:ext cx="2683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adduser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380920" y="1848016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380920" y="2864352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408503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177665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408502" y="2841869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177665" y="2815914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177665" y="4859784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578087" y="1391478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+mn-ea"/>
              </a:rPr>
              <a:t>(create)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27165" y="3795303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touch</a:t>
            </a:r>
          </a:p>
          <a:p>
            <a:pPr algn="ctr"/>
            <a:r>
              <a:rPr lang="en-US" altLang="ko-KR" sz="2400" b="1" dirty="0">
                <a:latin typeface="+mj-ea"/>
                <a:ea typeface="+mj-ea"/>
              </a:rPr>
              <a:t>echo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27165" y="4811639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mkdir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4718" y="3886815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cat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39065" y="4673139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cd</a:t>
            </a:r>
          </a:p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pwd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58365" y="3855792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mr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74269" y="4780524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mv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943432" y="3824965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rm</a:t>
            </a:r>
            <a:endParaRPr lang="en-US" altLang="ko-KR" sz="2400" b="1" dirty="0">
              <a:latin typeface="+mj-ea"/>
              <a:ea typeface="+mj-ea"/>
            </a:endParaRPr>
          </a:p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rmdin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47162" y="1347050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+mn-ea"/>
              </a:rPr>
              <a:t>(update)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27165" y="2923972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addgroup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9979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9" y="429697"/>
            <a:ext cx="8251931" cy="3360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06678" y="609599"/>
            <a:ext cx="3922643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/>
              <a:t>인스턴스</a:t>
            </a:r>
            <a:r>
              <a:rPr lang="ko-KR" altLang="en-US" sz="2000" dirty="0" smtClean="0"/>
              <a:t> 보안 설정</a:t>
            </a:r>
            <a:endParaRPr lang="en-US" altLang="ko-KR" sz="20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인바운드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들어오는 </a:t>
            </a:r>
            <a:r>
              <a:rPr lang="ko-KR" altLang="en-US" dirty="0" err="1" smtClean="0"/>
              <a:t>패킷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아웃바운드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나가는 </a:t>
            </a:r>
            <a:r>
              <a:rPr lang="ko-KR" altLang="en-US" dirty="0" err="1" smtClean="0"/>
              <a:t>패킷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09" y="4160066"/>
            <a:ext cx="10102885" cy="228049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57809" y="2646058"/>
            <a:ext cx="1683026" cy="29592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57809" y="4160066"/>
            <a:ext cx="887895" cy="35892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168606" y="5208104"/>
            <a:ext cx="1128333" cy="24791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>
            <a:off x="801756" y="3126955"/>
            <a:ext cx="503583" cy="8481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>
            <a:off x="1245704" y="4339529"/>
            <a:ext cx="7779026" cy="96134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035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70" y="451876"/>
            <a:ext cx="9992139" cy="2707689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73766" y="2544415"/>
            <a:ext cx="795130" cy="30480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70" y="3603067"/>
            <a:ext cx="9972135" cy="241465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113722" y="1928190"/>
            <a:ext cx="1689652" cy="66923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446643" y="5420139"/>
            <a:ext cx="768627" cy="22528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727096" y="5739425"/>
            <a:ext cx="689113" cy="27829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410137" y="4697750"/>
            <a:ext cx="768627" cy="22528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2610678" y="2849215"/>
            <a:ext cx="463826" cy="7538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1268896" y="2080591"/>
            <a:ext cx="844826" cy="46382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1268896" y="2339008"/>
            <a:ext cx="844826" cy="46382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6" idx="3"/>
          </p:cNvCxnSpPr>
          <p:nvPr/>
        </p:nvCxnSpPr>
        <p:spPr>
          <a:xfrm>
            <a:off x="6215270" y="5532783"/>
            <a:ext cx="3379106" cy="20664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4070" y="3011984"/>
            <a:ext cx="207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규칙 추가 </a:t>
            </a:r>
            <a:r>
              <a:rPr lang="en-US" altLang="ko-KR" dirty="0" smtClean="0">
                <a:latin typeface="+mn-ea"/>
              </a:rPr>
              <a:t>2</a:t>
            </a:r>
            <a:r>
              <a:rPr lang="ko-KR" altLang="en-US" dirty="0" smtClean="0">
                <a:latin typeface="+mn-ea"/>
              </a:rPr>
              <a:t>번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4946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412" y="489663"/>
            <a:ext cx="1590897" cy="6573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69" y="489663"/>
            <a:ext cx="7142541" cy="60562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9358" y="1577009"/>
            <a:ext cx="3745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+mn-ea"/>
              </a:rPr>
              <a:t>퍼블릭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IPv4 </a:t>
            </a:r>
            <a:r>
              <a:rPr lang="ko-KR" altLang="en-US" dirty="0" smtClean="0">
                <a:latin typeface="+mn-ea"/>
              </a:rPr>
              <a:t>주소로 접속하게 되면 나오는 </a:t>
            </a:r>
            <a:r>
              <a:rPr lang="en-US" altLang="ko-KR" dirty="0" smtClean="0">
                <a:latin typeface="+mn-ea"/>
              </a:rPr>
              <a:t>Ubuntu </a:t>
            </a:r>
            <a:r>
              <a:rPr lang="ko-KR" altLang="en-US" dirty="0" smtClean="0">
                <a:latin typeface="+mn-ea"/>
              </a:rPr>
              <a:t>화면 확인</a:t>
            </a:r>
            <a:endParaRPr lang="ko-KR" altLang="en-US" dirty="0">
              <a:latin typeface="+mn-ea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3154017" y="609600"/>
            <a:ext cx="1468852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4622868" y="457200"/>
            <a:ext cx="1777931" cy="27167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937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57" y="463826"/>
            <a:ext cx="7703617" cy="607143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6294782" y="4320209"/>
            <a:ext cx="1656521" cy="29154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48870" y="609599"/>
            <a:ext cx="364434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인스턴스</a:t>
            </a:r>
            <a:r>
              <a:rPr lang="ko-KR" altLang="en-US" dirty="0" smtClean="0"/>
              <a:t> 유형 변경을 하게 되면 비용이 더 발생하게 되지만 사용자가 늘어나게 됨으로 수익은 늘었을 것이다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클라우드는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쓴만큼</a:t>
            </a:r>
            <a:r>
              <a:rPr lang="ko-KR" altLang="en-US" dirty="0" smtClean="0"/>
              <a:t> 돈 나간다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082210" y="3339547"/>
            <a:ext cx="1212572" cy="22528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474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09" y="397152"/>
            <a:ext cx="5734850" cy="29626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09" y="3737018"/>
            <a:ext cx="10694504" cy="918859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5194852" y="2941983"/>
            <a:ext cx="834888" cy="41785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9521687" y="4169942"/>
            <a:ext cx="1172817" cy="17677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09" y="5261079"/>
            <a:ext cx="9780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 smtClean="0"/>
              <a:t>인스턴스를</a:t>
            </a:r>
            <a:r>
              <a:rPr lang="ko-KR" altLang="en-US" sz="2000" dirty="0" smtClean="0"/>
              <a:t> 모두 종료하였으니 </a:t>
            </a:r>
            <a:r>
              <a:rPr lang="ko-KR" altLang="en-US" sz="2000" dirty="0" err="1" smtClean="0"/>
              <a:t>키페어</a:t>
            </a:r>
            <a:r>
              <a:rPr lang="ko-KR" altLang="en-US" sz="2000" dirty="0" smtClean="0"/>
              <a:t> 등 남아있는 보안그룹들 다 지워도 된다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400801" y="766178"/>
            <a:ext cx="5406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종료하게 되면 생성된 </a:t>
            </a:r>
            <a:r>
              <a:rPr lang="ko-KR" altLang="en-US" sz="2000" dirty="0" err="1" smtClean="0"/>
              <a:t>인스턴스는</a:t>
            </a:r>
            <a:r>
              <a:rPr lang="ko-KR" altLang="en-US" sz="2000" dirty="0" smtClean="0"/>
              <a:t>  삭제 된다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80939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09981" y="2807440"/>
            <a:ext cx="9875520" cy="13563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 smtClean="0">
                <a:latin typeface="+mn-ea"/>
                <a:ea typeface="+mn-ea"/>
              </a:rPr>
              <a:t>&lt;  </a:t>
            </a:r>
            <a:r>
              <a:rPr lang="en-US" altLang="ko-KR" b="1" dirty="0" err="1" smtClean="0">
                <a:latin typeface="+mn-ea"/>
                <a:ea typeface="+mn-ea"/>
              </a:rPr>
              <a:t>Git</a:t>
            </a:r>
            <a:r>
              <a:rPr lang="en-US" altLang="ko-KR" b="1" dirty="0" smtClean="0">
                <a:latin typeface="+mn-ea"/>
                <a:ea typeface="+mn-ea"/>
              </a:rPr>
              <a:t> </a:t>
            </a:r>
            <a:r>
              <a:rPr lang="en-US" altLang="ko-KR" b="1" dirty="0" err="1" smtClean="0">
                <a:latin typeface="+mn-ea"/>
                <a:ea typeface="+mn-ea"/>
              </a:rPr>
              <a:t>Sourcetree</a:t>
            </a:r>
            <a:r>
              <a:rPr lang="en-US" altLang="ko-KR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  <a:ea typeface="+mn-ea"/>
              </a:rPr>
              <a:t>실습</a:t>
            </a:r>
            <a:r>
              <a:rPr lang="en-US" altLang="ko-KR" b="1" dirty="0" smtClean="0">
                <a:latin typeface="+mn-ea"/>
                <a:ea typeface="+mn-ea"/>
              </a:rPr>
              <a:t> &gt;</a:t>
            </a:r>
            <a:endParaRPr lang="ko-KR" altLang="en-US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2893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850" y="609600"/>
            <a:ext cx="1148715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b="1" dirty="0" smtClean="0">
                <a:solidFill>
                  <a:schemeClr val="accent1"/>
                </a:solidFill>
                <a:latin typeface="+mn-ea"/>
              </a:rPr>
              <a:t>GIT </a:t>
            </a:r>
            <a:r>
              <a:rPr lang="en-US" altLang="ko-KR" sz="4400" b="1" dirty="0" err="1">
                <a:solidFill>
                  <a:schemeClr val="accent1"/>
                </a:solidFill>
                <a:latin typeface="+mn-ea"/>
              </a:rPr>
              <a:t>S</a:t>
            </a:r>
            <a:r>
              <a:rPr lang="en-US" altLang="ko-KR" sz="4400" b="1" dirty="0" err="1" smtClean="0">
                <a:solidFill>
                  <a:schemeClr val="accent1"/>
                </a:solidFill>
                <a:latin typeface="+mn-ea"/>
              </a:rPr>
              <a:t>ourcetree</a:t>
            </a:r>
            <a:r>
              <a:rPr lang="ko-KR" altLang="en-US" sz="4400" b="1" dirty="0" smtClean="0">
                <a:solidFill>
                  <a:schemeClr val="accent1"/>
                </a:solidFill>
                <a:latin typeface="+mn-ea"/>
              </a:rPr>
              <a:t>란</a:t>
            </a:r>
            <a:r>
              <a:rPr lang="en-US" altLang="ko-KR" sz="4400" b="1" dirty="0" smtClean="0">
                <a:solidFill>
                  <a:schemeClr val="accent1"/>
                </a:solidFill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2400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latin typeface="+mn-ea"/>
              </a:rPr>
              <a:t>	- GIT GUI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+mn-ea"/>
              </a:rPr>
              <a:t> 	 :  </a:t>
            </a:r>
            <a:r>
              <a:rPr lang="en-US" altLang="ko-KR" sz="2400" dirty="0" err="1">
                <a:latin typeface="+mn-ea"/>
              </a:rPr>
              <a:t>git</a:t>
            </a:r>
            <a:r>
              <a:rPr lang="en-US" altLang="ko-KR" sz="2400" dirty="0">
                <a:latin typeface="+mn-ea"/>
              </a:rPr>
              <a:t> / </a:t>
            </a:r>
            <a:r>
              <a:rPr lang="en-US" altLang="ko-KR" sz="2400" dirty="0" err="1">
                <a:latin typeface="+mn-ea"/>
              </a:rPr>
              <a:t>git</a:t>
            </a:r>
            <a:r>
              <a:rPr lang="en-US" altLang="ko-KR" sz="2400" dirty="0">
                <a:latin typeface="+mn-ea"/>
              </a:rPr>
              <a:t> lab</a:t>
            </a:r>
            <a:r>
              <a:rPr lang="ko-KR" altLang="en-US" sz="2400" dirty="0">
                <a:latin typeface="+mn-ea"/>
              </a:rPr>
              <a:t>에 관리되는 소스들을 조금 더 쉽게 활용하기 위한 </a:t>
            </a:r>
            <a:r>
              <a:rPr lang="en-US" altLang="ko-KR" sz="2400" dirty="0">
                <a:latin typeface="+mn-ea"/>
              </a:rPr>
              <a:t>GUI </a:t>
            </a:r>
            <a:r>
              <a:rPr lang="ko-KR" altLang="en-US" sz="2400" dirty="0" smtClean="0">
                <a:latin typeface="+mn-ea"/>
              </a:rPr>
              <a:t>툴</a:t>
            </a:r>
            <a:endParaRPr lang="en-US" altLang="ko-KR" sz="24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smtClean="0">
                <a:latin typeface="+mn-ea"/>
              </a:rPr>
              <a:t>형상관리 </a:t>
            </a:r>
            <a:r>
              <a:rPr lang="ko-KR" altLang="en-US" sz="2400" dirty="0">
                <a:latin typeface="+mn-ea"/>
              </a:rPr>
              <a:t>가능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협업 가능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 err="1">
                <a:latin typeface="+mn-ea"/>
              </a:rPr>
              <a:t>브랜치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원격 로컬 등 </a:t>
            </a:r>
            <a:r>
              <a:rPr lang="ko-KR" altLang="en-US" sz="2400" dirty="0" err="1">
                <a:latin typeface="+mn-ea"/>
              </a:rPr>
              <a:t>환경셋팅</a:t>
            </a:r>
            <a:r>
              <a:rPr lang="ko-KR" altLang="en-US" sz="2400" dirty="0">
                <a:latin typeface="+mn-ea"/>
              </a:rPr>
              <a:t> 테스트 </a:t>
            </a:r>
            <a:r>
              <a:rPr lang="ko-KR" altLang="en-US" sz="2400" dirty="0" err="1">
                <a:latin typeface="+mn-ea"/>
              </a:rPr>
              <a:t>유닛</a:t>
            </a:r>
            <a:r>
              <a:rPr lang="ko-KR" altLang="en-US" sz="2400" dirty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만들기에 수월함</a:t>
            </a:r>
            <a:r>
              <a:rPr lang="ko-KR" altLang="en-US" sz="2400" dirty="0"/>
              <a:t/>
            </a:r>
            <a:br>
              <a:rPr lang="ko-KR" altLang="en-US" sz="2400" dirty="0"/>
            </a:br>
            <a:endParaRPr lang="en-US" altLang="ko-KR" sz="2400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chemeClr val="accent2"/>
                </a:solidFill>
                <a:latin typeface="+mn-ea"/>
              </a:rPr>
              <a:t> </a:t>
            </a:r>
            <a:r>
              <a:rPr lang="ko-KR" altLang="en-US" sz="2400" b="1" dirty="0" smtClean="0">
                <a:solidFill>
                  <a:schemeClr val="accent2"/>
                </a:solidFill>
                <a:latin typeface="+mn-ea"/>
              </a:rPr>
              <a:t>현업에서는 </a:t>
            </a:r>
            <a:r>
              <a:rPr lang="en-US" altLang="ko-KR" sz="2400" b="1" dirty="0" err="1" smtClean="0">
                <a:solidFill>
                  <a:schemeClr val="accent2"/>
                </a:solidFill>
                <a:latin typeface="+mn-ea"/>
              </a:rPr>
              <a:t>Git</a:t>
            </a:r>
            <a:r>
              <a:rPr lang="en-US" altLang="ko-KR" sz="2400" b="1" dirty="0" smtClean="0">
                <a:solidFill>
                  <a:schemeClr val="accent2"/>
                </a:solidFill>
                <a:latin typeface="+mn-ea"/>
              </a:rPr>
              <a:t> </a:t>
            </a:r>
            <a:r>
              <a:rPr lang="ko-KR" altLang="en-US" sz="2400" b="1" dirty="0" smtClean="0">
                <a:solidFill>
                  <a:schemeClr val="accent2"/>
                </a:solidFill>
                <a:latin typeface="+mn-ea"/>
              </a:rPr>
              <a:t>사용을 </a:t>
            </a:r>
            <a:r>
              <a:rPr lang="ko-KR" altLang="en-US" sz="2400" b="1" dirty="0" err="1" smtClean="0">
                <a:solidFill>
                  <a:schemeClr val="accent2"/>
                </a:solidFill>
                <a:latin typeface="+mn-ea"/>
              </a:rPr>
              <a:t>자주하게되니</a:t>
            </a:r>
            <a:r>
              <a:rPr lang="ko-KR" altLang="en-US" sz="2400" b="1" dirty="0" smtClean="0">
                <a:solidFill>
                  <a:schemeClr val="accent2"/>
                </a:solidFill>
                <a:latin typeface="+mn-ea"/>
              </a:rPr>
              <a:t> 사용법에 익숙해지도록 하자</a:t>
            </a:r>
            <a:r>
              <a:rPr lang="en-US" altLang="ko-KR" sz="2400" b="1" dirty="0" smtClean="0">
                <a:solidFill>
                  <a:schemeClr val="accent2"/>
                </a:solidFill>
                <a:latin typeface="+mn-ea"/>
              </a:rPr>
              <a:t>!</a:t>
            </a:r>
            <a:endParaRPr lang="ko-KR" altLang="en-US" sz="2400" b="1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177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16" y="494994"/>
            <a:ext cx="7933821" cy="594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48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09" y="499696"/>
            <a:ext cx="9544641" cy="592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25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45" y="385337"/>
            <a:ext cx="7240010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13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9494" y="2515892"/>
            <a:ext cx="9875520" cy="1356360"/>
          </a:xfrm>
        </p:spPr>
        <p:txBody>
          <a:bodyPr/>
          <a:lstStyle/>
          <a:p>
            <a:pPr algn="ctr"/>
            <a:r>
              <a:rPr lang="en-US" altLang="ko-KR" b="1" dirty="0" smtClean="0"/>
              <a:t>&lt;  VM </a:t>
            </a:r>
            <a:r>
              <a:rPr lang="ko-KR" altLang="en-US" b="1" dirty="0" smtClean="0"/>
              <a:t>복제 실습</a:t>
            </a:r>
            <a:r>
              <a:rPr lang="en-US" altLang="ko-KR" b="1" dirty="0" smtClean="0"/>
              <a:t> 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0637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44" y="357998"/>
            <a:ext cx="3774586" cy="16851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44" y="2318102"/>
            <a:ext cx="4166838" cy="41578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965" y="464015"/>
            <a:ext cx="4948122" cy="34273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965" y="4162165"/>
            <a:ext cx="4969336" cy="78089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87894" y="4525204"/>
            <a:ext cx="2279375" cy="61663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077739" y="3269263"/>
            <a:ext cx="1272210" cy="50760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433931" y="4268101"/>
            <a:ext cx="4883426" cy="67496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33931" y="5314122"/>
            <a:ext cx="60761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+mn-ea"/>
              </a:rPr>
              <a:t>Git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en-US" altLang="ko-KR" sz="2000" dirty="0" err="1" smtClean="0">
                <a:latin typeface="+mn-ea"/>
              </a:rPr>
              <a:t>Sourcetree</a:t>
            </a:r>
            <a:r>
              <a:rPr lang="en-US" altLang="ko-KR" sz="2000" dirty="0" smtClean="0">
                <a:latin typeface="+mn-ea"/>
              </a:rPr>
              <a:t> Windows </a:t>
            </a:r>
            <a:r>
              <a:rPr lang="ko-KR" altLang="en-US" sz="2000" dirty="0" smtClean="0">
                <a:latin typeface="+mn-ea"/>
              </a:rPr>
              <a:t>다운로드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Install </a:t>
            </a:r>
            <a:r>
              <a:rPr lang="ko-KR" altLang="en-US" sz="2000" dirty="0" smtClean="0">
                <a:latin typeface="+mn-ea"/>
              </a:rPr>
              <a:t>설치</a:t>
            </a:r>
            <a:endParaRPr lang="en-US" altLang="ko-KR" sz="2000" dirty="0" smtClean="0">
              <a:latin typeface="+mn-ea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5128702" y="2569893"/>
            <a:ext cx="874643" cy="438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357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80" y="581955"/>
            <a:ext cx="4732766" cy="29622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904" y="417008"/>
            <a:ext cx="5749522" cy="31272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80" y="4324580"/>
            <a:ext cx="5713378" cy="187081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432312" y="1020418"/>
            <a:ext cx="596349" cy="58309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24658" y="1232452"/>
            <a:ext cx="5404733" cy="48370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548499" y="5771324"/>
            <a:ext cx="3248788" cy="25841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387547" y="4432185"/>
            <a:ext cx="55791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폴더에 </a:t>
            </a:r>
            <a:r>
              <a:rPr lang="en-US" altLang="ko-KR" dirty="0" err="1" smtClean="0">
                <a:latin typeface="+mn-ea"/>
              </a:rPr>
              <a:t>git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숨김파일</a:t>
            </a:r>
            <a:r>
              <a:rPr lang="ko-KR" altLang="en-US" dirty="0" smtClean="0">
                <a:latin typeface="+mn-ea"/>
              </a:rPr>
              <a:t> 생성확인</a:t>
            </a:r>
            <a:r>
              <a:rPr lang="en-US" altLang="ko-KR" dirty="0" smtClean="0">
                <a:latin typeface="+mn-ea"/>
              </a:rPr>
              <a:t>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+mn-ea"/>
              </a:rPr>
              <a:t>Git</a:t>
            </a:r>
            <a:r>
              <a:rPr lang="en-US" altLang="ko-KR" dirty="0" smtClean="0">
                <a:latin typeface="+mn-ea"/>
              </a:rPr>
              <a:t> – </a:t>
            </a:r>
            <a:r>
              <a:rPr lang="ko-KR" altLang="en-US" dirty="0" smtClean="0">
                <a:latin typeface="+mn-ea"/>
              </a:rPr>
              <a:t>분산버전 관리 시스템 </a:t>
            </a:r>
            <a:endParaRPr lang="en-US" altLang="ko-KR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+mn-ea"/>
              </a:rPr>
              <a:t>Git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디렉토리가</a:t>
            </a:r>
            <a:r>
              <a:rPr lang="ko-KR" altLang="en-US" dirty="0" smtClean="0">
                <a:latin typeface="+mn-ea"/>
              </a:rPr>
              <a:t> 있으면 형상관리가 가능하다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+mn-ea"/>
              </a:rPr>
              <a:t>Git</a:t>
            </a:r>
            <a:r>
              <a:rPr lang="en-US" altLang="ko-KR" dirty="0" smtClean="0">
                <a:latin typeface="+mn-ea"/>
              </a:rPr>
              <a:t> Hub </a:t>
            </a:r>
            <a:r>
              <a:rPr lang="ko-KR" altLang="en-US" dirty="0" smtClean="0">
                <a:latin typeface="+mn-ea"/>
              </a:rPr>
              <a:t>사이트에서 아이디 생성 후 로그인 진행</a:t>
            </a:r>
            <a:endParaRPr lang="ko-KR" altLang="en-US" dirty="0">
              <a:latin typeface="+mn-ea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340626" y="1364974"/>
            <a:ext cx="651278" cy="351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2920954">
            <a:off x="5590270" y="3384058"/>
            <a:ext cx="347404" cy="8219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11638" y="2936063"/>
            <a:ext cx="923538" cy="45716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80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82" y="501856"/>
            <a:ext cx="3124636" cy="39724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700" y="483704"/>
            <a:ext cx="4655014" cy="6044663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 flipH="1">
            <a:off x="2676940" y="1258958"/>
            <a:ext cx="1018977" cy="38431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 flipH="1">
            <a:off x="5400261" y="1967950"/>
            <a:ext cx="1742660" cy="48370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 flipH="1">
            <a:off x="4386470" y="6188768"/>
            <a:ext cx="1013791" cy="33959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031358" y="1158990"/>
            <a:ext cx="29419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NEW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새로운 </a:t>
            </a:r>
            <a:r>
              <a:rPr lang="ko-KR" altLang="en-US" sz="2000" dirty="0" err="1" smtClean="0">
                <a:latin typeface="+mn-ea"/>
              </a:rPr>
              <a:t>레포지토리</a:t>
            </a:r>
            <a:r>
              <a:rPr lang="ko-KR" altLang="en-US" sz="2000" dirty="0" smtClean="0">
                <a:latin typeface="+mn-ea"/>
              </a:rPr>
              <a:t> 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     </a:t>
            </a:r>
            <a:r>
              <a:rPr lang="ko-KR" altLang="en-US" sz="2000" dirty="0" smtClean="0">
                <a:latin typeface="+mn-ea"/>
              </a:rPr>
              <a:t>이름 설정 후 </a:t>
            </a:r>
            <a:r>
              <a:rPr lang="en-US" altLang="ko-KR" sz="2000" dirty="0">
                <a:latin typeface="+mn-ea"/>
              </a:rPr>
              <a:t>C</a:t>
            </a:r>
            <a:r>
              <a:rPr lang="en-US" altLang="ko-KR" sz="2000" dirty="0" smtClean="0">
                <a:latin typeface="+mn-ea"/>
              </a:rPr>
              <a:t>reate</a:t>
            </a:r>
            <a:endParaRPr lang="ko-KR" altLang="en-US" sz="2000" dirty="0">
              <a:latin typeface="+mn-ea"/>
            </a:endParaRPr>
          </a:p>
        </p:txBody>
      </p:sp>
      <p:cxnSp>
        <p:nvCxnSpPr>
          <p:cNvPr id="9" name="직선 화살표 연결선 8"/>
          <p:cNvCxnSpPr>
            <a:stCxn id="4" idx="1"/>
          </p:cNvCxnSpPr>
          <p:nvPr/>
        </p:nvCxnSpPr>
        <p:spPr>
          <a:xfrm>
            <a:off x="3695917" y="1451114"/>
            <a:ext cx="1591700" cy="69573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5141843" y="2451652"/>
            <a:ext cx="874644" cy="361784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233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38" y="444063"/>
            <a:ext cx="6817188" cy="7674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38" y="1358234"/>
            <a:ext cx="6817188" cy="517459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067339" y="715130"/>
            <a:ext cx="5102087" cy="22528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7646504" y="444064"/>
            <a:ext cx="35780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Git</a:t>
            </a:r>
            <a:r>
              <a:rPr lang="en-US" altLang="ko-KR" sz="2000" dirty="0" smtClean="0"/>
              <a:t> </a:t>
            </a:r>
            <a:r>
              <a:rPr lang="ko-KR" altLang="en-US" sz="2000" dirty="0" err="1" smtClean="0"/>
              <a:t>레포지토리의</a:t>
            </a:r>
            <a:r>
              <a:rPr lang="ko-KR" altLang="en-US" sz="2000" dirty="0" smtClean="0"/>
              <a:t> 주소 복사</a:t>
            </a: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저장소  </a:t>
            </a:r>
            <a:r>
              <a:rPr lang="en-US" altLang="ko-KR" sz="2000" dirty="0" smtClean="0">
                <a:sym typeface="Wingdings" panose="05000000000000000000" pitchFamily="2" charset="2"/>
              </a:rPr>
              <a:t>  </a:t>
            </a:r>
            <a:r>
              <a:rPr lang="ko-KR" altLang="en-US" sz="2000" dirty="0" smtClean="0"/>
              <a:t>저장소 설정</a:t>
            </a:r>
            <a:endParaRPr lang="ko-KR" altLang="en-US" sz="2000" dirty="0"/>
          </a:p>
        </p:txBody>
      </p:sp>
      <p:sp>
        <p:nvSpPr>
          <p:cNvPr id="7" name="모서리가 둥근 직사각형 6"/>
          <p:cNvSpPr/>
          <p:nvPr/>
        </p:nvSpPr>
        <p:spPr>
          <a:xfrm flipH="1">
            <a:off x="2018172" y="1636646"/>
            <a:ext cx="1400889" cy="20540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3870949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6" y="313066"/>
            <a:ext cx="4894777" cy="27816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96" y="3292230"/>
            <a:ext cx="4894777" cy="31950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149" y="313066"/>
            <a:ext cx="5300025" cy="298680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 flipH="1">
            <a:off x="432595" y="2458281"/>
            <a:ext cx="773352" cy="32467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 flipH="1">
            <a:off x="512107" y="3538333"/>
            <a:ext cx="4709250" cy="67585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 flipH="1">
            <a:off x="10259082" y="2932415"/>
            <a:ext cx="773352" cy="32467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9434296">
            <a:off x="5493330" y="3267574"/>
            <a:ext cx="857621" cy="541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500074" y="4464405"/>
            <a:ext cx="408065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저장소 경로 추가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만든 </a:t>
            </a:r>
            <a:r>
              <a:rPr lang="ko-KR" altLang="en-US" sz="2000" dirty="0" err="1" smtClean="0">
                <a:latin typeface="+mn-ea"/>
              </a:rPr>
              <a:t>레포지토리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URL </a:t>
            </a:r>
            <a:r>
              <a:rPr lang="ko-KR" altLang="en-US" sz="2000" dirty="0" smtClean="0">
                <a:latin typeface="+mn-ea"/>
              </a:rPr>
              <a:t>주소 복사해서 입력 후 추가 확인</a:t>
            </a:r>
            <a:endParaRPr lang="ko-KR" altLang="en-US" sz="2000" dirty="0">
              <a:latin typeface="+mn-ea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033670" y="2782957"/>
            <a:ext cx="0" cy="75537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 flipH="1">
            <a:off x="3931169" y="6162642"/>
            <a:ext cx="773352" cy="32467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310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7" y="464597"/>
            <a:ext cx="4372123" cy="47166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77" y="5443331"/>
            <a:ext cx="4372123" cy="6615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618" y="464597"/>
            <a:ext cx="5515808" cy="34349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617" y="4226459"/>
            <a:ext cx="5335407" cy="176352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 flipH="1">
            <a:off x="843412" y="3372681"/>
            <a:ext cx="2045562" cy="36443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 flipH="1">
            <a:off x="513277" y="5459965"/>
            <a:ext cx="3064810" cy="53001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 flipH="1">
            <a:off x="9925877" y="3644348"/>
            <a:ext cx="1209223" cy="25517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 flipH="1">
            <a:off x="7427842" y="5451613"/>
            <a:ext cx="1119810" cy="43235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5040126" y="1815548"/>
            <a:ext cx="1030765" cy="516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441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92" y="3863980"/>
            <a:ext cx="3686225" cy="25042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92" y="343486"/>
            <a:ext cx="7330573" cy="324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12765" y="679297"/>
            <a:ext cx="4161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파일 상태 </a:t>
            </a:r>
            <a:r>
              <a:rPr lang="ko-KR" altLang="en-US" dirty="0" err="1" smtClean="0">
                <a:latin typeface="+mn-ea"/>
              </a:rPr>
              <a:t>커밋</a:t>
            </a:r>
            <a:r>
              <a:rPr lang="ko-KR" altLang="en-US" dirty="0" smtClean="0">
                <a:latin typeface="+mn-ea"/>
              </a:rPr>
              <a:t> 올리고 메시지 작성</a:t>
            </a:r>
            <a:endParaRPr lang="en-US" altLang="ko-KR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5</a:t>
            </a:r>
            <a:r>
              <a:rPr lang="ko-KR" altLang="en-US" dirty="0" smtClean="0">
                <a:latin typeface="+mn-ea"/>
              </a:rPr>
              <a:t>개 </a:t>
            </a:r>
            <a:r>
              <a:rPr lang="ko-KR" altLang="en-US" dirty="0" err="1" smtClean="0">
                <a:latin typeface="+mn-ea"/>
              </a:rPr>
              <a:t>커밋</a:t>
            </a:r>
            <a:r>
              <a:rPr lang="ko-KR" altLang="en-US" dirty="0" smtClean="0">
                <a:latin typeface="+mn-ea"/>
              </a:rPr>
              <a:t> 확인 후 </a:t>
            </a:r>
            <a:r>
              <a:rPr lang="en-US" altLang="ko-KR" dirty="0" smtClean="0">
                <a:latin typeface="+mn-ea"/>
              </a:rPr>
              <a:t>main </a:t>
            </a:r>
            <a:r>
              <a:rPr lang="ko-KR" altLang="en-US" dirty="0" err="1" smtClean="0">
                <a:latin typeface="+mn-ea"/>
              </a:rPr>
              <a:t>브런치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확인</a:t>
            </a:r>
            <a:endParaRPr lang="ko-KR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6103" y="3863980"/>
            <a:ext cx="4161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+mn-ea"/>
              </a:rPr>
              <a:t>커밋</a:t>
            </a:r>
            <a:r>
              <a:rPr lang="ko-KR" altLang="en-US" sz="2000" dirty="0" smtClean="0">
                <a:latin typeface="+mn-ea"/>
              </a:rPr>
              <a:t> 한 소스 코드 내용</a:t>
            </a:r>
            <a:endParaRPr lang="ko-KR" altLang="en-US" sz="2000" dirty="0"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flipH="1">
            <a:off x="554470" y="1669677"/>
            <a:ext cx="1115304" cy="29490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7667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47" y="353236"/>
            <a:ext cx="6344110" cy="3107881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 flipH="1">
            <a:off x="1583635" y="629480"/>
            <a:ext cx="629478" cy="56321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47" y="3975804"/>
            <a:ext cx="6315940" cy="23585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069" y="4526043"/>
            <a:ext cx="3991532" cy="152421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 flipH="1">
            <a:off x="5474989" y="5958147"/>
            <a:ext cx="658926" cy="30479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 flipH="1">
            <a:off x="580151" y="4788681"/>
            <a:ext cx="890840" cy="20487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 flipH="1">
            <a:off x="8213605" y="4993556"/>
            <a:ext cx="2388133" cy="26755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8" idx="1"/>
          </p:cNvCxnSpPr>
          <p:nvPr/>
        </p:nvCxnSpPr>
        <p:spPr>
          <a:xfrm flipV="1">
            <a:off x="6133915" y="5258447"/>
            <a:ext cx="2039934" cy="85210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65069" y="992641"/>
            <a:ext cx="4140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+mn-ea"/>
              </a:rPr>
              <a:t>커밋한</a:t>
            </a:r>
            <a:r>
              <a:rPr lang="ko-KR" altLang="en-US" sz="2000" dirty="0" smtClean="0">
                <a:latin typeface="+mn-ea"/>
              </a:rPr>
              <a:t> 내용들을 </a:t>
            </a:r>
            <a:r>
              <a:rPr lang="en-US" altLang="ko-KR" sz="2000" dirty="0" smtClean="0">
                <a:latin typeface="+mn-ea"/>
              </a:rPr>
              <a:t>master</a:t>
            </a:r>
            <a:r>
              <a:rPr lang="ko-KR" altLang="en-US" sz="2000" dirty="0" smtClean="0">
                <a:latin typeface="+mn-ea"/>
              </a:rPr>
              <a:t>에 </a:t>
            </a:r>
            <a:r>
              <a:rPr lang="en-US" altLang="ko-KR" sz="2000" dirty="0" smtClean="0">
                <a:latin typeface="+mn-ea"/>
              </a:rPr>
              <a:t>Push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5" name="아래쪽 화살표 14"/>
          <p:cNvSpPr/>
          <p:nvPr/>
        </p:nvSpPr>
        <p:spPr>
          <a:xfrm>
            <a:off x="2968487" y="3220278"/>
            <a:ext cx="490330" cy="7555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756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60" y="502979"/>
            <a:ext cx="11504889" cy="2664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0330" y="4068417"/>
            <a:ext cx="7063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만든 </a:t>
            </a:r>
            <a:r>
              <a:rPr lang="ko-KR" altLang="en-US" sz="2000" dirty="0" err="1" smtClean="0"/>
              <a:t>레포지토리에</a:t>
            </a:r>
            <a:r>
              <a:rPr lang="ko-KR" altLang="en-US" sz="2000" dirty="0" smtClean="0"/>
              <a:t> 잘 </a:t>
            </a:r>
            <a:r>
              <a:rPr lang="en-US" altLang="ko-KR" sz="2000" dirty="0" smtClean="0"/>
              <a:t>Push </a:t>
            </a:r>
            <a:r>
              <a:rPr lang="ko-KR" altLang="en-US" sz="2000" dirty="0" smtClean="0"/>
              <a:t>되었는지 확인</a:t>
            </a: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잘 </a:t>
            </a:r>
            <a:r>
              <a:rPr lang="ko-KR" altLang="en-US" sz="2000" dirty="0"/>
              <a:t>됐</a:t>
            </a:r>
            <a:r>
              <a:rPr lang="ko-KR" altLang="en-US" sz="2000" dirty="0" smtClean="0"/>
              <a:t>다</a:t>
            </a:r>
            <a:r>
              <a:rPr lang="en-US" altLang="ko-KR" sz="2000" dirty="0" smtClean="0"/>
              <a:t>!</a:t>
            </a:r>
            <a:endParaRPr lang="ko-KR" altLang="en-US" sz="2000" dirty="0"/>
          </a:p>
        </p:txBody>
      </p:sp>
      <p:sp>
        <p:nvSpPr>
          <p:cNvPr id="8" name="모서리가 둥근 직사각형 7"/>
          <p:cNvSpPr/>
          <p:nvPr/>
        </p:nvSpPr>
        <p:spPr>
          <a:xfrm flipH="1">
            <a:off x="3293165" y="2087219"/>
            <a:ext cx="8544484" cy="108005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8239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22" y="1454494"/>
            <a:ext cx="5096586" cy="22005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522" y="1454494"/>
            <a:ext cx="5472303" cy="20681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22" y="4466170"/>
            <a:ext cx="5117511" cy="19611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9022" y="556591"/>
            <a:ext cx="543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브런치</a:t>
            </a:r>
            <a:r>
              <a:rPr lang="ko-KR" altLang="en-US" dirty="0" smtClean="0"/>
              <a:t> 쪼개기를 실습해 보자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5583769" y="2268470"/>
            <a:ext cx="556592" cy="4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 flipH="1">
            <a:off x="399022" y="2846704"/>
            <a:ext cx="2388133" cy="26755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 flipH="1">
            <a:off x="6408882" y="2354777"/>
            <a:ext cx="1197865" cy="21614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 flipH="1">
            <a:off x="6872708" y="2712925"/>
            <a:ext cx="2814630" cy="30857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 flipH="1">
            <a:off x="10023705" y="3136995"/>
            <a:ext cx="909338" cy="26504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/>
          <p:nvPr/>
        </p:nvCxnSpPr>
        <p:spPr>
          <a:xfrm>
            <a:off x="9197009" y="3021496"/>
            <a:ext cx="689113" cy="265043"/>
          </a:xfrm>
          <a:prstGeom prst="bentConnector3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 flipH="1">
            <a:off x="399018" y="5141843"/>
            <a:ext cx="3629641" cy="23854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 flipH="1">
            <a:off x="399017" y="5588101"/>
            <a:ext cx="3629643" cy="20309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140361" y="4535708"/>
            <a:ext cx="57865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Temp1 </a:t>
            </a:r>
            <a:r>
              <a:rPr lang="ko-KR" altLang="en-US" dirty="0" smtClean="0">
                <a:latin typeface="+mn-ea"/>
              </a:rPr>
              <a:t>과 </a:t>
            </a:r>
            <a:r>
              <a:rPr lang="en-US" altLang="ko-KR" dirty="0" smtClean="0">
                <a:latin typeface="+mn-ea"/>
              </a:rPr>
              <a:t>Temp2</a:t>
            </a:r>
            <a:r>
              <a:rPr lang="ko-KR" altLang="en-US" dirty="0" smtClean="0">
                <a:latin typeface="+mn-ea"/>
              </a:rPr>
              <a:t>의 새 </a:t>
            </a:r>
            <a:r>
              <a:rPr lang="ko-KR" altLang="en-US" dirty="0" err="1" smtClean="0">
                <a:latin typeface="+mn-ea"/>
              </a:rPr>
              <a:t>브런치를</a:t>
            </a:r>
            <a:r>
              <a:rPr lang="ko-KR" altLang="en-US" dirty="0" smtClean="0">
                <a:latin typeface="+mn-ea"/>
              </a:rPr>
              <a:t> 만들어 주었다</a:t>
            </a:r>
            <a:endParaRPr lang="en-US" altLang="ko-KR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(Temp1</a:t>
            </a:r>
            <a:r>
              <a:rPr lang="ko-KR" altLang="en-US" dirty="0" smtClean="0">
                <a:latin typeface="+mn-ea"/>
              </a:rPr>
              <a:t>은 실수</a:t>
            </a:r>
            <a:r>
              <a:rPr lang="en-US" altLang="ko-KR" dirty="0">
                <a:latin typeface="+mn-ea"/>
              </a:rPr>
              <a:t>~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 </a:t>
            </a:r>
            <a:endParaRPr lang="en-US" altLang="ko-KR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만들어진 부분 확인</a:t>
            </a:r>
            <a:endParaRPr lang="ko-KR" altLang="en-US" dirty="0">
              <a:latin typeface="+mn-ea"/>
            </a:endParaRPr>
          </a:p>
        </p:txBody>
      </p:sp>
      <p:sp>
        <p:nvSpPr>
          <p:cNvPr id="20" name="아래쪽 화살표 19"/>
          <p:cNvSpPr/>
          <p:nvPr/>
        </p:nvSpPr>
        <p:spPr>
          <a:xfrm rot="2803562">
            <a:off x="5583769" y="3655076"/>
            <a:ext cx="556592" cy="6916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24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05" y="402692"/>
            <a:ext cx="9162811" cy="609364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86854" y="1351128"/>
            <a:ext cx="8884692" cy="532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742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47" y="340618"/>
            <a:ext cx="4308165" cy="28168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538" y="357997"/>
            <a:ext cx="5153887" cy="279949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205947" y="2584175"/>
            <a:ext cx="3472070" cy="30277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5747" y="3263060"/>
            <a:ext cx="4559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수정된 부분</a:t>
            </a: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5161860" y="1665483"/>
            <a:ext cx="769835" cy="530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415538" y="4015409"/>
            <a:ext cx="5049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수정된 부분 </a:t>
            </a:r>
            <a:r>
              <a:rPr lang="ko-KR" altLang="en-US" sz="2000" dirty="0" err="1" smtClean="0"/>
              <a:t>브런치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커밋</a:t>
            </a:r>
            <a:endParaRPr lang="ko-KR" altLang="en-US" sz="2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47" y="3850154"/>
            <a:ext cx="5723651" cy="256070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7395123" y="1665483"/>
            <a:ext cx="3776460" cy="149201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95746" y="4176020"/>
            <a:ext cx="2539001" cy="20872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341037" y="6202142"/>
            <a:ext cx="590658" cy="20872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4022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9" y="430969"/>
            <a:ext cx="5745271" cy="22123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180" y="430969"/>
            <a:ext cx="5477639" cy="32008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9" y="2823434"/>
            <a:ext cx="3505689" cy="368668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9011889" y="980662"/>
            <a:ext cx="755374" cy="20872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90132" y="3253410"/>
            <a:ext cx="755374" cy="20872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72241" y="4666778"/>
            <a:ext cx="5879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Master </a:t>
            </a:r>
            <a:r>
              <a:rPr lang="ko-KR" altLang="en-US" sz="2000" dirty="0" err="1" smtClean="0"/>
              <a:t>브런치</a:t>
            </a:r>
            <a:r>
              <a:rPr lang="ko-KR" altLang="en-US" sz="2000" dirty="0" smtClean="0"/>
              <a:t> 병합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Push </a:t>
            </a:r>
            <a:r>
              <a:rPr lang="ko-KR" altLang="en-US" sz="2000" dirty="0" smtClean="0"/>
              <a:t>후 변경 사항 적용 확인</a:t>
            </a:r>
            <a:endParaRPr lang="ko-KR" altLang="en-US" sz="2000" dirty="0"/>
          </a:p>
        </p:txBody>
      </p:sp>
      <p:sp>
        <p:nvSpPr>
          <p:cNvPr id="9" name="오른쪽 화살표 8"/>
          <p:cNvSpPr/>
          <p:nvPr/>
        </p:nvSpPr>
        <p:spPr>
          <a:xfrm rot="19643361">
            <a:off x="4842495" y="3566703"/>
            <a:ext cx="1537252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7924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3826" y="490330"/>
            <a:ext cx="6838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 smtClean="0"/>
              <a:t>레포지토리를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Clone </a:t>
            </a:r>
            <a:r>
              <a:rPr lang="ko-KR" altLang="en-US" sz="2000" dirty="0" err="1" smtClean="0"/>
              <a:t>내려받는</a:t>
            </a:r>
            <a:r>
              <a:rPr lang="ko-KR" altLang="en-US" sz="2000" dirty="0" smtClean="0"/>
              <a:t> 방법 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4" y="1484244"/>
            <a:ext cx="10919791" cy="455826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233530" y="1828801"/>
            <a:ext cx="848140" cy="79512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348" y="5565913"/>
            <a:ext cx="3882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New tab </a:t>
            </a:r>
            <a:r>
              <a:rPr lang="ko-KR" altLang="en-US" sz="2000" dirty="0" smtClean="0"/>
              <a:t>생성 후 </a:t>
            </a:r>
            <a:r>
              <a:rPr lang="en-US" altLang="ko-KR" sz="2000" dirty="0"/>
              <a:t>C</a:t>
            </a:r>
            <a:r>
              <a:rPr lang="en-US" altLang="ko-KR" sz="2000" dirty="0" smtClean="0"/>
              <a:t>lone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801332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16" y="375050"/>
            <a:ext cx="5325065" cy="46821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046" y="282285"/>
            <a:ext cx="5751367" cy="477488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637182" y="3127514"/>
            <a:ext cx="2862470" cy="34455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6407424" y="1146314"/>
            <a:ext cx="4446105" cy="33792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407424" y="2179308"/>
            <a:ext cx="4446105" cy="31210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5499652" y="1484243"/>
            <a:ext cx="907772" cy="164327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6407424" y="4591879"/>
            <a:ext cx="907776" cy="36443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96348" y="5565913"/>
            <a:ext cx="3882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 smtClean="0"/>
              <a:t>레포지토리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URL</a:t>
            </a:r>
            <a:r>
              <a:rPr lang="ko-KR" altLang="en-US" sz="2000" dirty="0" smtClean="0"/>
              <a:t>주소 복사</a:t>
            </a:r>
            <a:endParaRPr lang="ko-KR" alt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6212046" y="5420025"/>
            <a:ext cx="4160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복사 </a:t>
            </a:r>
            <a:r>
              <a:rPr lang="ko-KR" altLang="en-US" sz="2000" dirty="0" err="1" smtClean="0"/>
              <a:t>붙여넣기</a:t>
            </a:r>
            <a:r>
              <a:rPr lang="ko-KR" altLang="en-US" sz="2000" dirty="0" smtClean="0"/>
              <a:t> 후 새로 이름 설정 </a:t>
            </a:r>
            <a:r>
              <a:rPr lang="en-US" altLang="ko-KR" sz="2000" dirty="0" smtClean="0">
                <a:sym typeface="Wingdings" panose="05000000000000000000" pitchFamily="2" charset="2"/>
              </a:rPr>
              <a:t> </a:t>
            </a:r>
            <a:r>
              <a:rPr lang="ko-KR" altLang="en-US" sz="2000" dirty="0" smtClean="0">
                <a:sym typeface="Wingdings" panose="05000000000000000000" pitchFamily="2" charset="2"/>
              </a:rPr>
              <a:t>클론 확인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262553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44" y="460956"/>
            <a:ext cx="7472259" cy="42721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9044" y="5075467"/>
            <a:ext cx="43659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클론 된 </a:t>
            </a:r>
            <a:r>
              <a:rPr lang="en-US" altLang="ko-KR" sz="2000" dirty="0" smtClean="0">
                <a:latin typeface="+mn-ea"/>
              </a:rPr>
              <a:t>project1 – remote </a:t>
            </a:r>
            <a:r>
              <a:rPr lang="ko-KR" altLang="en-US" sz="2000" dirty="0" smtClean="0">
                <a:latin typeface="+mn-ea"/>
              </a:rPr>
              <a:t>확인</a:t>
            </a:r>
            <a:r>
              <a:rPr lang="en-US" altLang="ko-KR" sz="2000" dirty="0" smtClean="0">
                <a:latin typeface="+mn-ea"/>
              </a:rPr>
              <a:t>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잘 됐다</a:t>
            </a:r>
            <a:r>
              <a:rPr lang="en-US" altLang="ko-KR" sz="2000" dirty="0" smtClean="0">
                <a:latin typeface="+mn-ea"/>
              </a:rPr>
              <a:t>!</a:t>
            </a:r>
            <a:endParaRPr lang="ko-KR" altLang="en-US" sz="2000" dirty="0"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79044" y="583096"/>
            <a:ext cx="2966521" cy="37106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2457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3826" y="490330"/>
            <a:ext cx="6838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옆 짝꿍 </a:t>
            </a:r>
            <a:r>
              <a:rPr lang="ko-KR" altLang="en-US" sz="2000" dirty="0" err="1" smtClean="0"/>
              <a:t>레포지토리를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내려받는</a:t>
            </a:r>
            <a:r>
              <a:rPr lang="ko-KR" altLang="en-US" sz="2000" dirty="0" smtClean="0"/>
              <a:t> 방법 실습</a:t>
            </a:r>
            <a:endParaRPr lang="ko-KR" altLang="en-US" sz="2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1201558"/>
            <a:ext cx="5232680" cy="32187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90330"/>
            <a:ext cx="5615622" cy="39149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4701984"/>
            <a:ext cx="4784036" cy="1706407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553550" y="2994991"/>
            <a:ext cx="2158138" cy="25179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264964" y="1391478"/>
            <a:ext cx="4336775" cy="23371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264964" y="2409482"/>
            <a:ext cx="4336775" cy="23371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5711688" y="1706744"/>
            <a:ext cx="553276" cy="128824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6264964" y="3984570"/>
            <a:ext cx="907776" cy="36443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718852" y="4882913"/>
            <a:ext cx="3882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latin typeface="+mn-ea"/>
              </a:rPr>
              <a:t>짝꿍꺼</a:t>
            </a:r>
            <a:r>
              <a:rPr lang="ko-KR" altLang="en-US" dirty="0" smtClean="0">
                <a:latin typeface="+mn-ea"/>
              </a:rPr>
              <a:t> 클론 확인</a:t>
            </a:r>
            <a:r>
              <a:rPr lang="en-US" altLang="ko-KR" dirty="0" smtClean="0">
                <a:latin typeface="+mn-ea"/>
              </a:rPr>
              <a:t>!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잘 됐다</a:t>
            </a:r>
            <a:r>
              <a:rPr lang="en-US" altLang="ko-KR" dirty="0" smtClean="0">
                <a:latin typeface="+mn-ea"/>
              </a:rPr>
              <a:t>!</a:t>
            </a:r>
            <a:endParaRPr lang="ko-KR" altLang="en-US" dirty="0">
              <a:latin typeface="+mn-ea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5393637" y="5129383"/>
            <a:ext cx="1086676" cy="1843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609601" y="4701984"/>
            <a:ext cx="4784036" cy="170640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150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218" y="446030"/>
            <a:ext cx="5694408" cy="526565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35" y="446030"/>
            <a:ext cx="4684243" cy="22475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6591" y="3180522"/>
            <a:ext cx="4320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Gitignore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사용법 알아두자</a:t>
            </a:r>
            <a:endParaRPr lang="en-US" altLang="ko-K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Java </a:t>
            </a:r>
            <a:r>
              <a:rPr lang="ko-KR" altLang="en-US" sz="2000" dirty="0" smtClean="0"/>
              <a:t>검색 코드 복사</a:t>
            </a:r>
            <a:endParaRPr lang="ko-KR" altLang="en-US" sz="20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902940" y="1205948"/>
            <a:ext cx="5694408" cy="450574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4955410" y="1669775"/>
            <a:ext cx="861391" cy="437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8740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83" y="397129"/>
            <a:ext cx="6679093" cy="60434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21217" y="516835"/>
            <a:ext cx="438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.</a:t>
            </a:r>
            <a:r>
              <a:rPr lang="en-US" altLang="ko-KR" sz="2000" dirty="0" err="1" smtClean="0"/>
              <a:t>gitignore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파일 생성 후 </a:t>
            </a:r>
            <a:r>
              <a:rPr lang="ko-KR" altLang="en-US" sz="2000" dirty="0" err="1" smtClean="0"/>
              <a:t>붙여넣기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466428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09981" y="2807440"/>
            <a:ext cx="9875520" cy="13563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 smtClean="0">
                <a:latin typeface="+mn-ea"/>
                <a:ea typeface="+mn-ea"/>
              </a:rPr>
              <a:t>&lt;  Docker </a:t>
            </a:r>
            <a:r>
              <a:rPr lang="ko-KR" altLang="en-US" b="1" dirty="0" smtClean="0">
                <a:latin typeface="+mn-ea"/>
                <a:ea typeface="+mn-ea"/>
              </a:rPr>
              <a:t>설치</a:t>
            </a:r>
            <a:r>
              <a:rPr lang="en-US" altLang="ko-KR" b="1" dirty="0" smtClean="0">
                <a:latin typeface="+mn-ea"/>
                <a:ea typeface="+mn-ea"/>
              </a:rPr>
              <a:t>-</a:t>
            </a:r>
            <a:r>
              <a:rPr lang="ko-KR" altLang="en-US" b="1" dirty="0" smtClean="0">
                <a:latin typeface="+mn-ea"/>
                <a:ea typeface="+mn-ea"/>
              </a:rPr>
              <a:t>활용 실습</a:t>
            </a:r>
            <a:r>
              <a:rPr lang="en-US" altLang="ko-KR" b="1" dirty="0" smtClean="0">
                <a:latin typeface="+mn-ea"/>
                <a:ea typeface="+mn-ea"/>
              </a:rPr>
              <a:t> &gt;</a:t>
            </a:r>
            <a:endParaRPr lang="ko-KR" altLang="en-US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00823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00" y="381000"/>
            <a:ext cx="5340993" cy="61150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365" y="322775"/>
            <a:ext cx="5185235" cy="61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62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47" y="573518"/>
            <a:ext cx="9135750" cy="577295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959223" y="1712259"/>
            <a:ext cx="2662517" cy="233082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660042" y="945369"/>
            <a:ext cx="2363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머신</a:t>
            </a:r>
            <a:r>
              <a:rPr lang="en-US" altLang="ko-KR" sz="2000" dirty="0" smtClean="0">
                <a:latin typeface="+mn-ea"/>
              </a:rPr>
              <a:t>- </a:t>
            </a:r>
            <a:r>
              <a:rPr lang="ko-KR" altLang="en-US" sz="2000" dirty="0" smtClean="0">
                <a:latin typeface="+mn-ea"/>
              </a:rPr>
              <a:t>복제 선택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29344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066" y="1344829"/>
            <a:ext cx="5682331" cy="510586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77" y="399587"/>
            <a:ext cx="6025023" cy="605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65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43" y="1012831"/>
            <a:ext cx="6010707" cy="46698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2248590"/>
            <a:ext cx="5420488" cy="343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192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93" y="734617"/>
            <a:ext cx="5515407" cy="77215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93" y="1929521"/>
            <a:ext cx="5515407" cy="369640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657919" y="1205674"/>
            <a:ext cx="304731" cy="301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805" y="1205674"/>
            <a:ext cx="5634470" cy="482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074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74" y="499682"/>
            <a:ext cx="6854544" cy="593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35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13" y="1204602"/>
            <a:ext cx="11483654" cy="452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926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580627"/>
            <a:ext cx="11450648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104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xmlns="" id="{A12030FF-9CE4-0C4B-86E9-9465FFF1F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714855"/>
              </p:ext>
            </p:extLst>
          </p:nvPr>
        </p:nvGraphicFramePr>
        <p:xfrm>
          <a:off x="541750" y="1817606"/>
          <a:ext cx="11078750" cy="450699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197882">
                  <a:extLst>
                    <a:ext uri="{9D8B030D-6E8A-4147-A177-3AD203B41FA5}">
                      <a16:colId xmlns:a16="http://schemas.microsoft.com/office/drawing/2014/main" xmlns="" val="3476554698"/>
                    </a:ext>
                  </a:extLst>
                </a:gridCol>
                <a:gridCol w="7880868">
                  <a:extLst>
                    <a:ext uri="{9D8B030D-6E8A-4147-A177-3AD203B41FA5}">
                      <a16:colId xmlns:a16="http://schemas.microsoft.com/office/drawing/2014/main" xmlns="" val="145793085"/>
                    </a:ext>
                  </a:extLst>
                </a:gridCol>
              </a:tblGrid>
              <a:tr h="49400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명령어</a:t>
                      </a: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xmlns="" val="1022991731"/>
                  </a:ext>
                </a:extLst>
              </a:tr>
              <a:tr h="88061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컨테이너 목록 확인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</a:t>
                      </a:r>
                      <a:r>
                        <a:rPr lang="en-US" altLang="ko-KR" sz="1400" b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ps</a:t>
                      </a:r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[OPTIONS]</a:t>
                      </a:r>
                      <a:endParaRPr lang="ko-KR" alt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xmlns="" val="1353476985"/>
                  </a:ext>
                </a:extLst>
              </a:tr>
              <a:tr h="49400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컨테이너 중지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stop [OPTIONS] CONTAINER [CONTAINER...]</a:t>
                      </a: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xmlns="" val="2265685321"/>
                  </a:ext>
                </a:extLst>
              </a:tr>
              <a:tr h="49400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컨테이너 제거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rm [OPTIONS] CONTAINER  [CONTAINER...]</a:t>
                      </a: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xmlns="" val="2021590662"/>
                  </a:ext>
                </a:extLst>
              </a:tr>
              <a:tr h="115636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목록 확인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image COMMAND</a:t>
                      </a:r>
                      <a:b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or</a:t>
                      </a:r>
                      <a:b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images [OPTIONS]</a:t>
                      </a:r>
                      <a:endParaRPr lang="ko-KR" alt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xmlns="" val="447831580"/>
                  </a:ext>
                </a:extLst>
              </a:tr>
              <a:tr h="49400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다운로드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pull [OPTIONS] NAME[:TAG|@DIGEST]</a:t>
                      </a:r>
                      <a:endParaRPr lang="ko-KR" alt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xmlns="" val="480051705"/>
                  </a:ext>
                </a:extLst>
              </a:tr>
              <a:tr h="49400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삭제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</a:t>
                      </a:r>
                      <a:r>
                        <a:rPr lang="en-US" altLang="ko-KR" sz="1400" b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rmi</a:t>
                      </a:r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[OPTIONS] IMAGE[IMAGE...]</a:t>
                      </a:r>
                      <a:endParaRPr lang="ko-KR" alt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xmlns="" val="54660165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1750" y="609600"/>
            <a:ext cx="881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 smtClean="0"/>
              <a:t>Docker </a:t>
            </a:r>
            <a:r>
              <a:rPr lang="ko-KR" altLang="en-US" sz="4000" dirty="0" smtClean="0"/>
              <a:t>명령어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3851615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87" y="735107"/>
            <a:ext cx="7916850" cy="497541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173506" y="3375212"/>
            <a:ext cx="2545975" cy="79337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758518" y="887507"/>
            <a:ext cx="29493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Docker Desktop </a:t>
            </a:r>
            <a:r>
              <a:rPr lang="ko-KR" altLang="en-US" sz="2000" dirty="0" smtClean="0"/>
              <a:t>설치</a:t>
            </a: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 smtClean="0"/>
              <a:t>재부팅</a:t>
            </a:r>
            <a:r>
              <a:rPr lang="en-US" altLang="ko-KR" sz="2000" dirty="0" smtClean="0"/>
              <a:t>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125151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13" y="375431"/>
            <a:ext cx="8913169" cy="5047047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37113" y="5155096"/>
            <a:ext cx="1703294" cy="26738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37113" y="5738191"/>
            <a:ext cx="6162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Docker</a:t>
            </a:r>
            <a:r>
              <a:rPr lang="ko-KR" altLang="en-US" sz="2000" dirty="0" smtClean="0"/>
              <a:t>가 실행되고 있는 모습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621434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19" y="344556"/>
            <a:ext cx="8391115" cy="60562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51235" y="556591"/>
            <a:ext cx="27299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Docker </a:t>
            </a:r>
            <a:r>
              <a:rPr lang="ko-KR" altLang="en-US" sz="2000" dirty="0" smtClean="0"/>
              <a:t>실행 후 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 localhost </a:t>
            </a:r>
            <a:r>
              <a:rPr lang="ko-KR" altLang="en-US" sz="2000" dirty="0" smtClean="0"/>
              <a:t>화면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91995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27" y="653514"/>
            <a:ext cx="8798254" cy="5514183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836894" y="2187388"/>
            <a:ext cx="5396753" cy="39444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6768506" y="5647764"/>
            <a:ext cx="1156295" cy="42134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581321" y="768626"/>
            <a:ext cx="2199861" cy="9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복제 이름 설정 </a:t>
            </a:r>
            <a:r>
              <a:rPr lang="en-US" altLang="ko-KR" sz="2000" dirty="0" smtClean="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2000" dirty="0" smtClean="0">
                <a:latin typeface="+mn-ea"/>
                <a:sym typeface="Wingdings" panose="05000000000000000000" pitchFamily="2" charset="2"/>
              </a:rPr>
              <a:t>다음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08170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5" y="383941"/>
            <a:ext cx="6220693" cy="23530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75" y="3038229"/>
            <a:ext cx="6209677" cy="6591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75" y="4278854"/>
            <a:ext cx="9573961" cy="2143424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3048000" y="3697357"/>
            <a:ext cx="431813" cy="5814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58000" y="383940"/>
            <a:ext cx="533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Docker </a:t>
            </a:r>
            <a:r>
              <a:rPr lang="ko-KR" altLang="en-US" dirty="0" smtClean="0">
                <a:latin typeface="+mn-ea"/>
              </a:rPr>
              <a:t>컨테이너 활용 실습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Docker </a:t>
            </a:r>
            <a:r>
              <a:rPr lang="ko-KR" altLang="en-US" dirty="0" smtClean="0">
                <a:latin typeface="+mn-ea"/>
              </a:rPr>
              <a:t>파일 만든 후 경로 들어가서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     </a:t>
            </a:r>
          </a:p>
          <a:p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   &lt; </a:t>
            </a:r>
            <a:r>
              <a:rPr lang="ko-KR" altLang="en-US" dirty="0" smtClean="0">
                <a:latin typeface="+mn-ea"/>
              </a:rPr>
              <a:t>명령어 입력</a:t>
            </a:r>
            <a:r>
              <a:rPr lang="en-US" altLang="ko-KR" dirty="0" smtClean="0">
                <a:latin typeface="+mn-ea"/>
              </a:rPr>
              <a:t>&gt;</a:t>
            </a:r>
          </a:p>
          <a:p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g</a:t>
            </a:r>
            <a:r>
              <a:rPr lang="en-US" altLang="ko-KR" dirty="0" err="1" smtClean="0">
                <a:latin typeface="+mn-ea"/>
              </a:rPr>
              <a:t>it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 err="1" smtClean="0">
                <a:latin typeface="+mn-ea"/>
              </a:rPr>
              <a:t>init</a:t>
            </a:r>
            <a:r>
              <a:rPr lang="en-US" altLang="ko-KR" dirty="0" smtClean="0">
                <a:latin typeface="+mn-ea"/>
              </a:rPr>
              <a:t> (</a:t>
            </a:r>
            <a:r>
              <a:rPr lang="ko-KR" altLang="en-US" dirty="0" smtClean="0">
                <a:latin typeface="+mn-ea"/>
              </a:rPr>
              <a:t>깃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연결</a:t>
            </a:r>
            <a:r>
              <a:rPr lang="en-US" altLang="ko-KR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+mn-ea"/>
              </a:rPr>
              <a:t>docker</a:t>
            </a:r>
            <a:r>
              <a:rPr lang="en-US" altLang="ko-KR" dirty="0" smtClean="0">
                <a:latin typeface="+mn-ea"/>
              </a:rPr>
              <a:t> run ubuntu:22.04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d</a:t>
            </a:r>
            <a:r>
              <a:rPr lang="en-US" altLang="ko-KR" dirty="0" err="1" smtClean="0">
                <a:latin typeface="+mn-ea"/>
              </a:rPr>
              <a:t>ocker</a:t>
            </a:r>
            <a:r>
              <a:rPr lang="en-US" altLang="ko-KR" dirty="0" smtClean="0">
                <a:latin typeface="+mn-ea"/>
              </a:rPr>
              <a:t> run --</a:t>
            </a:r>
            <a:r>
              <a:rPr lang="en-US" altLang="ko-KR" dirty="0" err="1" smtClean="0">
                <a:latin typeface="+mn-ea"/>
              </a:rPr>
              <a:t>rm</a:t>
            </a:r>
            <a:r>
              <a:rPr lang="en-US" altLang="ko-KR" dirty="0" smtClean="0">
                <a:latin typeface="+mn-ea"/>
              </a:rPr>
              <a:t> -it ubuntu:22.04 /bin/bash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제대로 잘 돌고 있는지 확인</a:t>
            </a:r>
            <a:endParaRPr lang="ko-KR" altLang="en-US" dirty="0"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16835" y="5883965"/>
            <a:ext cx="8401878" cy="53831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0441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41" y="355934"/>
            <a:ext cx="7570867" cy="46415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0193" y="5437141"/>
            <a:ext cx="6546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Docker </a:t>
            </a:r>
            <a:r>
              <a:rPr lang="en-US" altLang="ko-KR" dirty="0" smtClean="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latin typeface="+mn-ea"/>
              </a:rPr>
              <a:t>Layer </a:t>
            </a:r>
            <a:r>
              <a:rPr lang="ko-KR" altLang="en-US" dirty="0" smtClean="0">
                <a:latin typeface="+mn-ea"/>
              </a:rPr>
              <a:t>저장방식이다</a:t>
            </a:r>
            <a:r>
              <a:rPr lang="en-US" altLang="ko-KR" dirty="0" smtClean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03096" y="556591"/>
            <a:ext cx="3578087" cy="133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Ubuntu </a:t>
            </a:r>
            <a:r>
              <a:rPr lang="ko-KR" altLang="en-US" dirty="0" smtClean="0"/>
              <a:t>이미지에 </a:t>
            </a:r>
            <a:r>
              <a:rPr lang="en-US" altLang="ko-KR" dirty="0" err="1" smtClean="0"/>
              <a:t>jdk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이미지를 추가해서 이미지를 만들 때 쓰는 코드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03096" y="2782957"/>
            <a:ext cx="35780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app </a:t>
            </a:r>
            <a:r>
              <a:rPr lang="ko-KR" altLang="en-US" dirty="0" smtClean="0">
                <a:latin typeface="+mn-ea"/>
              </a:rPr>
              <a:t>작업 </a:t>
            </a:r>
            <a:r>
              <a:rPr lang="ko-KR" altLang="en-US" dirty="0" err="1" smtClean="0">
                <a:latin typeface="+mn-ea"/>
              </a:rPr>
              <a:t>디렉토리로</a:t>
            </a:r>
            <a:r>
              <a:rPr lang="ko-KR" altLang="en-US" dirty="0" smtClean="0">
                <a:latin typeface="+mn-ea"/>
              </a:rPr>
              <a:t> 가서 만든다는 의미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hello.java</a:t>
            </a:r>
            <a:r>
              <a:rPr lang="ko-KR" altLang="en-US" dirty="0" smtClean="0">
                <a:latin typeface="+mn-ea"/>
              </a:rPr>
              <a:t>를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카피 생성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Run </a:t>
            </a:r>
            <a:r>
              <a:rPr lang="ko-KR" altLang="en-US" dirty="0" smtClean="0">
                <a:latin typeface="+mn-ea"/>
              </a:rPr>
              <a:t>한다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hello2.java</a:t>
            </a:r>
            <a:r>
              <a:rPr lang="ko-KR" altLang="en-US" dirty="0" smtClean="0">
                <a:latin typeface="+mn-ea"/>
              </a:rPr>
              <a:t> 파일 생성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‘hello world’</a:t>
            </a:r>
            <a:r>
              <a:rPr lang="ko-KR" altLang="en-US" dirty="0" smtClean="0">
                <a:latin typeface="+mn-ea"/>
              </a:rPr>
              <a:t>가 입력된 </a:t>
            </a:r>
            <a:r>
              <a:rPr lang="en-US" altLang="ko-KR" dirty="0" smtClean="0">
                <a:latin typeface="+mn-ea"/>
              </a:rPr>
              <a:t>text1.txt </a:t>
            </a:r>
            <a:r>
              <a:rPr lang="ko-KR" altLang="en-US" dirty="0" smtClean="0">
                <a:latin typeface="+mn-ea"/>
              </a:rPr>
              <a:t>파일 생성</a:t>
            </a:r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app </a:t>
            </a:r>
            <a:r>
              <a:rPr lang="ko-KR" altLang="en-US" dirty="0" err="1" smtClean="0">
                <a:latin typeface="+mn-ea"/>
              </a:rPr>
              <a:t>디렉토리에</a:t>
            </a:r>
            <a:r>
              <a:rPr lang="ko-KR" altLang="en-US" dirty="0" smtClean="0">
                <a:latin typeface="+mn-ea"/>
              </a:rPr>
              <a:t> 총 </a:t>
            </a:r>
            <a:r>
              <a:rPr lang="en-US" altLang="ko-KR" dirty="0" smtClean="0">
                <a:latin typeface="+mn-ea"/>
              </a:rPr>
              <a:t>3</a:t>
            </a:r>
            <a:r>
              <a:rPr lang="ko-KR" altLang="en-US" dirty="0" smtClean="0">
                <a:latin typeface="+mn-ea"/>
              </a:rPr>
              <a:t>개의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파일 생성됨</a:t>
            </a:r>
            <a:endParaRPr lang="ko-KR" altLang="en-US" dirty="0">
              <a:latin typeface="+mn-ea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234609" y="2928730"/>
            <a:ext cx="286247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8415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87" y="365523"/>
            <a:ext cx="7177597" cy="612804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29443" y="1484243"/>
            <a:ext cx="1213825" cy="35780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3139515" y="4671391"/>
            <a:ext cx="2572173" cy="110655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65774" y="530086"/>
            <a:ext cx="3803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Docker Image </a:t>
            </a:r>
            <a:r>
              <a:rPr lang="ko-KR" altLang="en-US" sz="2000" dirty="0" smtClean="0">
                <a:latin typeface="+mn-ea"/>
              </a:rPr>
              <a:t>파일에 이미지 </a:t>
            </a:r>
            <a:r>
              <a:rPr lang="en-US" altLang="ko-KR" sz="2000" dirty="0" smtClean="0">
                <a:latin typeface="+mn-ea"/>
              </a:rPr>
              <a:t>2</a:t>
            </a:r>
            <a:r>
              <a:rPr lang="ko-KR" altLang="en-US" sz="2000" dirty="0" smtClean="0">
                <a:latin typeface="+mn-ea"/>
              </a:rPr>
              <a:t>개 생성된 것 확인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68935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44" y="380532"/>
            <a:ext cx="8333502" cy="60732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39201" y="543338"/>
            <a:ext cx="308775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CMD </a:t>
            </a:r>
            <a:r>
              <a:rPr lang="en-US" altLang="ko-KR" dirty="0" err="1" smtClean="0">
                <a:latin typeface="+mn-ea"/>
              </a:rPr>
              <a:t>docker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파일있는</a:t>
            </a:r>
            <a:r>
              <a:rPr lang="ko-KR" altLang="en-US" dirty="0" smtClean="0">
                <a:latin typeface="+mn-ea"/>
              </a:rPr>
              <a:t> 경로 들어간 후 명령어 입력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    &lt; </a:t>
            </a:r>
            <a:r>
              <a:rPr lang="ko-KR" altLang="en-US" dirty="0" smtClean="0">
                <a:latin typeface="+mn-ea"/>
              </a:rPr>
              <a:t>명령어 입력 </a:t>
            </a:r>
            <a:r>
              <a:rPr lang="en-US" altLang="ko-KR" dirty="0" smtClean="0">
                <a:latin typeface="+mn-ea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docker</a:t>
            </a:r>
            <a:r>
              <a:rPr lang="en-US" altLang="ko-KR" dirty="0">
                <a:latin typeface="+mn-ea"/>
              </a:rPr>
              <a:t> build -t </a:t>
            </a:r>
            <a:r>
              <a:rPr lang="en-US" altLang="ko-KR" dirty="0" err="1">
                <a:latin typeface="+mn-ea"/>
              </a:rPr>
              <a:t>kopo</a:t>
            </a:r>
            <a:r>
              <a:rPr lang="en-US" altLang="ko-KR" dirty="0">
                <a:latin typeface="+mn-ea"/>
              </a:rPr>
              <a:t>/dockerfile-test:v1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+mn-ea"/>
              </a:rPr>
              <a:t>docker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run -d </a:t>
            </a:r>
            <a:r>
              <a:rPr lang="en-US" altLang="ko-KR" dirty="0" err="1">
                <a:latin typeface="+mn-ea"/>
              </a:rPr>
              <a:t>kopo</a:t>
            </a:r>
            <a:r>
              <a:rPr lang="en-US" altLang="ko-KR" dirty="0">
                <a:latin typeface="+mn-ea"/>
              </a:rPr>
              <a:t>/dockerfile-test:v1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+mn-ea"/>
              </a:rPr>
              <a:t>docker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run --</a:t>
            </a:r>
            <a:r>
              <a:rPr lang="en-US" altLang="ko-KR" dirty="0" err="1">
                <a:latin typeface="+mn-ea"/>
              </a:rPr>
              <a:t>rm</a:t>
            </a:r>
            <a:r>
              <a:rPr lang="en-US" altLang="ko-KR" dirty="0">
                <a:latin typeface="+mn-ea"/>
              </a:rPr>
              <a:t> -it </a:t>
            </a:r>
            <a:r>
              <a:rPr lang="en-US" altLang="ko-KR" dirty="0" err="1">
                <a:latin typeface="+mn-ea"/>
              </a:rPr>
              <a:t>kopo</a:t>
            </a:r>
            <a:r>
              <a:rPr lang="en-US" altLang="ko-KR" dirty="0">
                <a:latin typeface="+mn-ea"/>
              </a:rPr>
              <a:t>/dockerfile-test:v1 /bin/bash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7984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" y="409343"/>
            <a:ext cx="8766680" cy="60179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63270" y="569843"/>
            <a:ext cx="254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오잉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89559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73" y="3309670"/>
            <a:ext cx="9088118" cy="30960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60332" y="386587"/>
            <a:ext cx="74835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+mn-ea"/>
              </a:rPr>
              <a:t>Dockerfile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코드 변경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     &lt; </a:t>
            </a:r>
            <a:r>
              <a:rPr lang="ko-KR" altLang="en-US" dirty="0" smtClean="0">
                <a:latin typeface="+mn-ea"/>
              </a:rPr>
              <a:t>명령어 입력 </a:t>
            </a:r>
            <a:r>
              <a:rPr lang="en-US" altLang="ko-KR" dirty="0" smtClean="0">
                <a:latin typeface="+mn-ea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docker</a:t>
            </a:r>
            <a:r>
              <a:rPr lang="en-US" altLang="ko-KR" dirty="0">
                <a:latin typeface="+mn-ea"/>
              </a:rPr>
              <a:t> build -t </a:t>
            </a:r>
            <a:r>
              <a:rPr lang="en-US" altLang="ko-KR" dirty="0" err="1" smtClean="0">
                <a:latin typeface="+mn-ea"/>
              </a:rPr>
              <a:t>kopo</a:t>
            </a:r>
            <a:r>
              <a:rPr lang="en-US" altLang="ko-KR" dirty="0" smtClean="0">
                <a:latin typeface="+mn-ea"/>
              </a:rPr>
              <a:t>/dockerfile-test:v3 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+mn-ea"/>
              </a:rPr>
              <a:t>docker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run -d </a:t>
            </a:r>
            <a:r>
              <a:rPr lang="en-US" altLang="ko-KR" dirty="0" err="1" smtClean="0">
                <a:latin typeface="+mn-ea"/>
              </a:rPr>
              <a:t>kopo</a:t>
            </a:r>
            <a:r>
              <a:rPr lang="en-US" altLang="ko-KR" dirty="0" smtClean="0">
                <a:latin typeface="+mn-ea"/>
              </a:rPr>
              <a:t>/dockerfile-test:v3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+mn-ea"/>
              </a:rPr>
              <a:t>docker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run --</a:t>
            </a:r>
            <a:r>
              <a:rPr lang="en-US" altLang="ko-KR" dirty="0" err="1">
                <a:latin typeface="+mn-ea"/>
              </a:rPr>
              <a:t>rm</a:t>
            </a:r>
            <a:r>
              <a:rPr lang="en-US" altLang="ko-KR" dirty="0">
                <a:latin typeface="+mn-ea"/>
              </a:rPr>
              <a:t> -it </a:t>
            </a:r>
            <a:r>
              <a:rPr lang="en-US" altLang="ko-KR" dirty="0" err="1">
                <a:latin typeface="+mn-ea"/>
              </a:rPr>
              <a:t>kopo</a:t>
            </a:r>
            <a:r>
              <a:rPr lang="en-US" altLang="ko-KR" dirty="0">
                <a:latin typeface="+mn-ea"/>
              </a:rPr>
              <a:t>/dockerfile-test:v1 /bin/bash</a:t>
            </a:r>
            <a:endParaRPr lang="ko-KR" altLang="en-US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73" y="404726"/>
            <a:ext cx="3082401" cy="273606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976712" y="2841176"/>
            <a:ext cx="2071288" cy="29961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2928730" y="742122"/>
            <a:ext cx="993913" cy="209905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5870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75" y="359448"/>
            <a:ext cx="9145276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406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8" y="420373"/>
            <a:ext cx="10907997" cy="4986513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304628" y="2710069"/>
            <a:ext cx="8747685" cy="253779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2708" y="5711686"/>
            <a:ext cx="805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Docker Image </a:t>
            </a:r>
            <a:r>
              <a:rPr lang="ko-KR" altLang="en-US" sz="2000" dirty="0" smtClean="0"/>
              <a:t>파일 추가 된 부분 확인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222096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11" y="432040"/>
            <a:ext cx="11405623" cy="18870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8911" y="2756452"/>
            <a:ext cx="103951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d</a:t>
            </a:r>
            <a:r>
              <a:rPr lang="en-US" altLang="ko-KR" sz="2000" dirty="0" err="1" smtClean="0">
                <a:latin typeface="+mn-ea"/>
              </a:rPr>
              <a:t>ocker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en-US" altLang="ko-KR" sz="2000" dirty="0" err="1" smtClean="0">
                <a:latin typeface="+mn-ea"/>
              </a:rPr>
              <a:t>ps</a:t>
            </a:r>
            <a:r>
              <a:rPr lang="en-US" altLang="ko-KR" sz="2000" dirty="0" smtClean="0">
                <a:latin typeface="+mn-ea"/>
              </a:rPr>
              <a:t>  </a:t>
            </a:r>
            <a:r>
              <a:rPr lang="en-US" altLang="ko-KR" sz="2000" dirty="0" smtClean="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2000" dirty="0" smtClean="0">
                <a:latin typeface="+mn-ea"/>
              </a:rPr>
              <a:t>현재 </a:t>
            </a:r>
            <a:r>
              <a:rPr lang="ko-KR" altLang="en-US" sz="2000" dirty="0" err="1" smtClean="0">
                <a:latin typeface="+mn-ea"/>
              </a:rPr>
              <a:t>돌고있는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err="1" smtClean="0">
                <a:latin typeface="+mn-ea"/>
              </a:rPr>
              <a:t>docker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컨테이너들 확인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현재 </a:t>
            </a:r>
            <a:r>
              <a:rPr lang="en-US" altLang="ko-KR" sz="2000" dirty="0" smtClean="0">
                <a:latin typeface="+mn-ea"/>
              </a:rPr>
              <a:t>3</a:t>
            </a:r>
            <a:r>
              <a:rPr lang="ko-KR" altLang="en-US" sz="2000" dirty="0" smtClean="0">
                <a:latin typeface="+mn-ea"/>
              </a:rPr>
              <a:t>개가 </a:t>
            </a:r>
            <a:r>
              <a:rPr lang="ko-KR" altLang="en-US" sz="2000" dirty="0" err="1" smtClean="0">
                <a:latin typeface="+mn-ea"/>
              </a:rPr>
              <a:t>돌고있다</a:t>
            </a:r>
            <a:r>
              <a:rPr lang="en-US" altLang="ko-KR" sz="2000" dirty="0" smtClean="0">
                <a:latin typeface="+mn-ea"/>
              </a:rPr>
              <a:t>.</a:t>
            </a:r>
            <a:r>
              <a:rPr lang="ko-KR" altLang="en-US" sz="2000" dirty="0" smtClean="0">
                <a:latin typeface="+mn-ea"/>
              </a:rPr>
              <a:t> 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78911" y="1060174"/>
            <a:ext cx="1211350" cy="29154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78911" y="1497496"/>
            <a:ext cx="1211350" cy="29154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78911" y="1834082"/>
            <a:ext cx="1211350" cy="29154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2318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9009699" y="284595"/>
            <a:ext cx="2861284" cy="547476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3" y="378921"/>
            <a:ext cx="8437685" cy="51338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7163" y="5607115"/>
            <a:ext cx="666189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+mn-ea"/>
              </a:rPr>
              <a:t>docker-compose.yml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파일 생성 후 코드 타이핑 입력</a:t>
            </a:r>
            <a:endParaRPr lang="en-US" altLang="ko-KR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들여쓰기 주의 하도록 하자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09698" y="378921"/>
            <a:ext cx="2950487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 </a:t>
            </a:r>
            <a:r>
              <a:rPr lang="en-US" altLang="ko-KR" sz="2000" b="1" dirty="0" err="1" smtClean="0">
                <a:latin typeface="+mn-ea"/>
              </a:rPr>
              <a:t>Yml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형식을 쓰는 이유</a:t>
            </a:r>
            <a:endParaRPr lang="en-US" altLang="ko-KR" sz="2000" b="1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+mn-ea"/>
              </a:rPr>
              <a:t>Docker-compose</a:t>
            </a:r>
            <a:r>
              <a:rPr lang="ko-KR" altLang="en-US" dirty="0">
                <a:latin typeface="+mn-ea"/>
              </a:rPr>
              <a:t>를 </a:t>
            </a:r>
            <a:r>
              <a:rPr lang="ko-KR" altLang="en-US" dirty="0" err="1">
                <a:latin typeface="+mn-ea"/>
              </a:rPr>
              <a:t>하다보면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여러가지</a:t>
            </a:r>
            <a:r>
              <a:rPr lang="ko-KR" altLang="en-US" dirty="0">
                <a:latin typeface="+mn-ea"/>
              </a:rPr>
              <a:t> 옵션 설정을 주게 </a:t>
            </a:r>
            <a:r>
              <a:rPr lang="ko-KR" altLang="en-US" dirty="0" smtClean="0">
                <a:latin typeface="+mn-ea"/>
              </a:rPr>
              <a:t>되는데</a:t>
            </a:r>
            <a:r>
              <a:rPr lang="en-US" altLang="ko-KR" dirty="0" smtClean="0">
                <a:latin typeface="+mn-ea"/>
              </a:rPr>
              <a:t>,</a:t>
            </a:r>
            <a:endParaRPr lang="ko-KR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옵션이 많이 </a:t>
            </a:r>
            <a:r>
              <a:rPr lang="ko-KR" altLang="en-US" dirty="0" err="1" smtClean="0">
                <a:latin typeface="+mn-ea"/>
              </a:rPr>
              <a:t>추가되다보면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활용성이</a:t>
            </a:r>
            <a:r>
              <a:rPr lang="ko-KR" altLang="en-US" dirty="0">
                <a:latin typeface="+mn-ea"/>
              </a:rPr>
              <a:t> 떨어지게 되어서 </a:t>
            </a:r>
            <a:r>
              <a:rPr lang="ko-KR" altLang="en-US" dirty="0" err="1">
                <a:latin typeface="+mn-ea"/>
              </a:rPr>
              <a:t>활용성을</a:t>
            </a:r>
            <a:r>
              <a:rPr lang="ko-KR" altLang="en-US" dirty="0">
                <a:latin typeface="+mn-ea"/>
              </a:rPr>
              <a:t> 높이기 위해 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+mn-ea"/>
              </a:rPr>
              <a:t>docker</a:t>
            </a:r>
            <a:r>
              <a:rPr lang="ko-KR" altLang="en-US" dirty="0">
                <a:latin typeface="+mn-ea"/>
              </a:rPr>
              <a:t>를 </a:t>
            </a:r>
            <a:r>
              <a:rPr lang="ko-KR" altLang="en-US" dirty="0" smtClean="0">
                <a:latin typeface="+mn-ea"/>
              </a:rPr>
              <a:t>스크립트화</a:t>
            </a:r>
            <a:r>
              <a:rPr lang="en-US" altLang="ko-KR" dirty="0" smtClean="0">
                <a:latin typeface="+mn-ea"/>
              </a:rPr>
              <a:t>.</a:t>
            </a:r>
            <a:r>
              <a:rPr lang="ko-KR" altLang="en-US" dirty="0" smtClean="0">
                <a:latin typeface="+mn-ea"/>
              </a:rPr>
              <a:t> 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쉽게 </a:t>
            </a:r>
            <a:r>
              <a:rPr lang="ko-KR" altLang="en-US" dirty="0" err="1">
                <a:latin typeface="+mn-ea"/>
              </a:rPr>
              <a:t>쓸수</a:t>
            </a:r>
            <a:r>
              <a:rPr lang="ko-KR" altLang="en-US" dirty="0">
                <a:latin typeface="+mn-ea"/>
              </a:rPr>
              <a:t> 있게 </a:t>
            </a:r>
            <a:r>
              <a:rPr lang="ko-KR" altLang="en-US" dirty="0" smtClean="0">
                <a:latin typeface="+mn-ea"/>
              </a:rPr>
              <a:t>미리 </a:t>
            </a:r>
            <a:r>
              <a:rPr lang="ko-KR" altLang="en-US" dirty="0">
                <a:latin typeface="+mn-ea"/>
              </a:rPr>
              <a:t>커맨드에 적어준다</a:t>
            </a:r>
            <a:r>
              <a:rPr lang="en-US" altLang="ko-KR" dirty="0">
                <a:latin typeface="+mn-ea"/>
              </a:rPr>
              <a:t>. 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+mn-ea"/>
              </a:rPr>
              <a:t>문서화 </a:t>
            </a:r>
            <a:r>
              <a:rPr lang="ko-KR" altLang="en-US" dirty="0">
                <a:latin typeface="+mn-ea"/>
              </a:rPr>
              <a:t>되는 편의성도 확보</a:t>
            </a:r>
          </a:p>
        </p:txBody>
      </p:sp>
    </p:spTree>
    <p:extLst>
      <p:ext uri="{BB962C8B-B14F-4D97-AF65-F5344CB8AC3E}">
        <p14:creationId xmlns:p14="http://schemas.microsoft.com/office/powerpoint/2010/main" val="224939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92" y="601046"/>
            <a:ext cx="8963973" cy="561222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877823" y="4150658"/>
            <a:ext cx="1774859" cy="39444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6867117" y="5647763"/>
            <a:ext cx="1254906" cy="46616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581321" y="768626"/>
            <a:ext cx="2199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완전한 복제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   </a:t>
            </a:r>
            <a:r>
              <a:rPr lang="en-US" altLang="ko-KR" sz="2000" dirty="0" smtClean="0">
                <a:latin typeface="+mn-ea"/>
                <a:sym typeface="Wingdings" panose="05000000000000000000" pitchFamily="2" charset="2"/>
              </a:rPr>
              <a:t>  Finish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82845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25" y="4664055"/>
            <a:ext cx="11279445" cy="15675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25" y="581371"/>
            <a:ext cx="8310957" cy="36063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52453" y="581371"/>
            <a:ext cx="28492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&lt; </a:t>
            </a:r>
            <a:r>
              <a:rPr lang="ko-KR" altLang="en-US" dirty="0">
                <a:latin typeface="+mn-ea"/>
              </a:rPr>
              <a:t>명령어 입력 </a:t>
            </a:r>
            <a:r>
              <a:rPr lang="en-US" altLang="ko-KR" dirty="0">
                <a:latin typeface="+mn-ea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docker</a:t>
            </a:r>
            <a:r>
              <a:rPr lang="en-US" altLang="ko-KR" dirty="0">
                <a:latin typeface="+mn-ea"/>
              </a:rPr>
              <a:t>-compose up -d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+mn-ea"/>
              </a:rPr>
              <a:t>docker</a:t>
            </a:r>
            <a:r>
              <a:rPr lang="en-US" altLang="ko-KR" dirty="0" smtClean="0">
                <a:latin typeface="+mn-ea"/>
              </a:rPr>
              <a:t>-compose </a:t>
            </a:r>
            <a:r>
              <a:rPr lang="en-US" altLang="ko-KR" dirty="0" err="1">
                <a:latin typeface="+mn-ea"/>
              </a:rPr>
              <a:t>ps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docker</a:t>
            </a:r>
            <a:r>
              <a:rPr lang="en-US" altLang="ko-KR" dirty="0">
                <a:latin typeface="+mn-ea"/>
              </a:rPr>
              <a:t>-compose down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041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29" y="453462"/>
            <a:ext cx="7503484" cy="607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69" y="1280796"/>
            <a:ext cx="11478843" cy="425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599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87" y="354841"/>
            <a:ext cx="4761268" cy="618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845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9" y="341194"/>
            <a:ext cx="8428160" cy="61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529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77" y="368490"/>
            <a:ext cx="8403233" cy="609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129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977" y="416605"/>
            <a:ext cx="9382843" cy="620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559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3940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77104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1679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27" y="593220"/>
            <a:ext cx="8953978" cy="57267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88556" y="755374"/>
            <a:ext cx="241189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복제한 </a:t>
            </a:r>
            <a:r>
              <a:rPr lang="ko-KR" altLang="en-US" dirty="0" err="1" smtClean="0"/>
              <a:t>가상머신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네트워크 포트번호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630016" y="3362717"/>
            <a:ext cx="1457740" cy="37328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618381" y="4456021"/>
            <a:ext cx="1212575" cy="32801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5" idx="3"/>
          </p:cNvCxnSpPr>
          <p:nvPr/>
        </p:nvCxnSpPr>
        <p:spPr>
          <a:xfrm>
            <a:off x="3087756" y="3549359"/>
            <a:ext cx="1404731" cy="95638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624396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3179</TotalTime>
  <Words>865</Words>
  <Application>Microsoft Office PowerPoint</Application>
  <PresentationFormat>와이드스크린</PresentationFormat>
  <Paragraphs>226</Paragraphs>
  <Slides>89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5" baseType="lpstr">
      <vt:lpstr>나눔바른고딕</vt:lpstr>
      <vt:lpstr>맑은 고딕</vt:lpstr>
      <vt:lpstr>Arial</vt:lpstr>
      <vt:lpstr>Corbel</vt:lpstr>
      <vt:lpstr>Wingdings</vt:lpstr>
      <vt:lpstr>기본</vt:lpstr>
      <vt:lpstr>linux 프로그래밍 9강</vt:lpstr>
      <vt:lpstr>PowerPoint 프레젠테이션</vt:lpstr>
      <vt:lpstr>   C                R               U              D</vt:lpstr>
      <vt:lpstr>&lt;  VM 복제 실습 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프로그래밍 1강</dc:title>
  <dc:creator>노을</dc:creator>
  <cp:lastModifiedBy>노을</cp:lastModifiedBy>
  <cp:revision>246</cp:revision>
  <dcterms:created xsi:type="dcterms:W3CDTF">2023-03-17T06:49:37Z</dcterms:created>
  <dcterms:modified xsi:type="dcterms:W3CDTF">2023-04-04T09:43:56Z</dcterms:modified>
</cp:coreProperties>
</file>